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22"/>
  </p:notesMasterIdLst>
  <p:handoutMasterIdLst>
    <p:handoutMasterId r:id="rId23"/>
  </p:handoutMasterIdLst>
  <p:sldIdLst>
    <p:sldId id="256" r:id="rId5"/>
    <p:sldId id="261" r:id="rId6"/>
    <p:sldId id="257" r:id="rId7"/>
    <p:sldId id="271" r:id="rId8"/>
    <p:sldId id="272" r:id="rId9"/>
    <p:sldId id="266" r:id="rId10"/>
    <p:sldId id="273" r:id="rId11"/>
    <p:sldId id="259" r:id="rId12"/>
    <p:sldId id="262" r:id="rId13"/>
    <p:sldId id="274" r:id="rId14"/>
    <p:sldId id="275" r:id="rId15"/>
    <p:sldId id="276" r:id="rId16"/>
    <p:sldId id="277" r:id="rId17"/>
    <p:sldId id="278" r:id="rId18"/>
    <p:sldId id="279" r:id="rId19"/>
    <p:sldId id="280" r:id="rId20"/>
    <p:sldId id="260" r:id="rId21"/>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732" y="114"/>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ES" noProof="0" dirty="0">
              <a:solidFill>
                <a:schemeClr val="bg1"/>
              </a:solidFill>
              <a:effectLst>
                <a:glow rad="152400">
                  <a:schemeClr val="bg1">
                    <a:alpha val="19000"/>
                  </a:schemeClr>
                </a:glow>
              </a:effectLst>
            </a:rPr>
            <a:t>01 Risco </a:t>
          </a:r>
          <a:r>
            <a:rPr lang="es-ES" noProof="0" dirty="0" err="1">
              <a:solidFill>
                <a:schemeClr val="bg1"/>
              </a:solidFill>
              <a:effectLst>
                <a:glow rad="152400">
                  <a:schemeClr val="bg1">
                    <a:alpha val="19000"/>
                  </a:schemeClr>
                </a:glow>
              </a:effectLst>
            </a:rPr>
            <a:t>operacións</a:t>
          </a:r>
          <a:r>
            <a:rPr lang="es-ES" noProof="0" dirty="0">
              <a:solidFill>
                <a:schemeClr val="bg1"/>
              </a:solidFill>
              <a:effectLst>
                <a:glow rad="152400">
                  <a:schemeClr val="bg1">
                    <a:alpha val="19000"/>
                  </a:schemeClr>
                </a:glow>
              </a:effectLst>
            </a:rPr>
            <a:t> </a:t>
          </a:r>
          <a:r>
            <a:rPr lang="es-ES" noProof="0" dirty="0" err="1">
              <a:solidFill>
                <a:schemeClr val="bg1"/>
              </a:solidFill>
              <a:effectLst>
                <a:glow rad="152400">
                  <a:schemeClr val="bg1">
                    <a:alpha val="19000"/>
                  </a:schemeClr>
                </a:glow>
              </a:effectLst>
            </a:rPr>
            <a:t>financeiras</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r>
            <a:rPr lang="es-ES" noProof="0" dirty="0">
              <a:solidFill>
                <a:schemeClr val="bg1"/>
              </a:solidFill>
              <a:effectLst>
                <a:glow rad="152400">
                  <a:schemeClr val="bg1">
                    <a:alpha val="19000"/>
                  </a:schemeClr>
                </a:glow>
              </a:effectLst>
            </a:rPr>
            <a:t>02 </a:t>
          </a:r>
          <a:r>
            <a:rPr lang="es-ES" noProof="0" dirty="0" err="1">
              <a:solidFill>
                <a:schemeClr val="bg1"/>
              </a:solidFill>
              <a:effectLst>
                <a:glow rad="152400">
                  <a:schemeClr val="bg1">
                    <a:alpha val="19000"/>
                  </a:schemeClr>
                </a:glow>
              </a:effectLst>
            </a:rPr>
            <a:t>Endebedamento</a:t>
          </a:r>
          <a:endParaRPr lang="es-ES"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C6D21269-399B-4BA2-8621-C7B9DA1E1B8F}">
      <dgm:prSet/>
      <dgm:spPr/>
      <dgm:t>
        <a:bodyPr rtlCol="0"/>
        <a:lstStyle/>
        <a:p>
          <a:pPr rtl="0">
            <a:lnSpc>
              <a:spcPct val="100000"/>
            </a:lnSpc>
          </a:pPr>
          <a:r>
            <a:rPr lang="es-ES" noProof="0" dirty="0">
              <a:solidFill>
                <a:schemeClr val="bg1"/>
              </a:solidFill>
              <a:effectLst>
                <a:glow rad="152400">
                  <a:schemeClr val="bg1">
                    <a:alpha val="19000"/>
                  </a:schemeClr>
                </a:glow>
              </a:effectLst>
            </a:rPr>
            <a:t>03 </a:t>
          </a:r>
          <a:r>
            <a:rPr lang="es-ES" noProof="0" dirty="0" err="1">
              <a:solidFill>
                <a:schemeClr val="bg1"/>
              </a:solidFill>
              <a:effectLst>
                <a:glow rad="152400">
                  <a:schemeClr val="bg1">
                    <a:alpha val="19000"/>
                  </a:schemeClr>
                </a:glow>
              </a:effectLst>
            </a:rPr>
            <a:t>Ciberseguridade</a:t>
          </a:r>
          <a:endParaRPr lang="es-ES" noProof="0" dirty="0">
            <a:solidFill>
              <a:schemeClr val="bg1"/>
            </a:solidFill>
            <a:effectLst>
              <a:glow rad="152400">
                <a:schemeClr val="bg1">
                  <a:alpha val="19000"/>
                </a:schemeClr>
              </a:glow>
            </a:effectLst>
          </a:endParaRPr>
        </a:p>
      </dgm:t>
    </dgm:pt>
    <dgm:pt modelId="{AA3929B3-1058-4240-AD5D-9518D4976567}" type="par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C79B0F2C-DDB4-44EB-89F7-717146B88B10}" type="sib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3"/>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3" custScaleX="75132" custScaleY="7513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3" custScaleX="109839">
        <dgm:presLayoutVars>
          <dgm:chMax val="0"/>
          <dgm:chPref val="0"/>
        </dgm:presLayoutVars>
      </dgm:prSet>
      <dgm:spPr/>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3"/>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3" custScaleX="75132" custScaleY="751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3" custScaleX="107274">
        <dgm:presLayoutVars>
          <dgm:chMax val="0"/>
          <dgm:chPref val="0"/>
        </dgm:presLayoutVars>
      </dgm:prSet>
      <dgm:spPr/>
    </dgm:pt>
    <dgm:pt modelId="{1375F890-B8F8-4966-ABCD-B672FD4512B7}" type="pres">
      <dgm:prSet presAssocID="{7519C821-85FB-4CA3-BEB5-E4BFBC529B83}" presName="sibTrans" presStyleCnt="0"/>
      <dgm:spPr/>
    </dgm:pt>
    <dgm:pt modelId="{9887B295-B446-4B8E-AEA4-76754DE9DD89}" type="pres">
      <dgm:prSet presAssocID="{C6D21269-399B-4BA2-8621-C7B9DA1E1B8F}" presName="compNode" presStyleCnt="0"/>
      <dgm:spPr/>
    </dgm:pt>
    <dgm:pt modelId="{436A8B1C-2D30-44BB-9150-7099503C8960}" type="pres">
      <dgm:prSet presAssocID="{C6D21269-399B-4BA2-8621-C7B9DA1E1B8F}" presName="bgRect" presStyleLbl="bgShp" presStyleIdx="2" presStyleCnt="3"/>
      <dgm:spPr>
        <a:xfrm>
          <a:off x="0" y="3519456"/>
          <a:ext cx="5607050" cy="1407541"/>
        </a:xfrm>
        <a:prstGeom prst="rect">
          <a:avLst/>
        </a:prstGeom>
        <a:solidFill>
          <a:srgbClr val="000000">
            <a:alpha val="70000"/>
          </a:srgbClr>
        </a:solidFill>
        <a:ln>
          <a:noFill/>
        </a:ln>
        <a:effectLst/>
      </dgm:spPr>
    </dgm:pt>
    <dgm:pt modelId="{1A8B8B62-3037-4506-89D7-28710774070B}" type="pres">
      <dgm:prSet presAssocID="{C6D21269-399B-4BA2-8621-C7B9DA1E1B8F}" presName="iconRect" presStyleLbl="node1" presStyleIdx="2" presStyleCnt="3" custScaleX="68302" custScaleY="68302"/>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2FFC6342-A780-4396-8FAC-8E7FAE77A6E2}" type="pres">
      <dgm:prSet presAssocID="{C6D21269-399B-4BA2-8621-C7B9DA1E1B8F}" presName="spaceRect" presStyleCnt="0"/>
      <dgm:spPr/>
    </dgm:pt>
    <dgm:pt modelId="{D5847293-6F0A-4807-B203-585610F4F535}" type="pres">
      <dgm:prSet presAssocID="{C6D21269-399B-4BA2-8621-C7B9DA1E1B8F}" presName="parTx" presStyleLbl="revTx" presStyleIdx="2" presStyleCnt="3">
        <dgm:presLayoutVars>
          <dgm:chMax val="0"/>
          <dgm:chPref val="0"/>
        </dgm:presLayoutVars>
      </dgm:prSet>
      <dgm:spPr/>
    </dgm:pt>
  </dgm:ptLst>
  <dgm:cxnLst>
    <dgm:cxn modelId="{944ABB28-0B7D-40F0-8726-3385D62BD567}" type="presOf" srcId="{B633A646-2062-4841-AF18-847B074C6716}" destId="{C95AF6F0-F4DA-48FE-85EB-61ADFB42AA13}"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282E4C31-D2E4-4F2E-B7E4-7F072B61355B}" type="presOf" srcId="{E1B432F4-5FDB-4518-9272-2F3934AC6AA2}" destId="{D40A0249-41A7-44A6-A657-361E8C18FD42}" srcOrd="0" destOrd="0" presId="urn:microsoft.com/office/officeart/2018/2/layout/IconVerticalSolidList"/>
    <dgm:cxn modelId="{E4AD895B-72A4-4A6B-A7F4-C77A53EC51BC}" srcId="{E1B432F4-5FDB-4518-9272-2F3934AC6AA2}" destId="{C6D21269-399B-4BA2-8621-C7B9DA1E1B8F}" srcOrd="2" destOrd="0" parTransId="{AA3929B3-1058-4240-AD5D-9518D4976567}" sibTransId="{C79B0F2C-DDB4-44EB-89F7-717146B88B10}"/>
    <dgm:cxn modelId="{EB9839C5-F324-41C4-8950-5284E09FB71E}" srcId="{E1B432F4-5FDB-4518-9272-2F3934AC6AA2}" destId="{14BC708E-A0A1-4102-88E4-E75128B4E51E}" srcOrd="1" destOrd="0" parTransId="{CF221EFF-354A-47A9-A498-1F0BBF01ECB8}" sibTransId="{7519C821-85FB-4CA3-BEB5-E4BFBC529B83}"/>
    <dgm:cxn modelId="{4A4BD2E1-F579-4CB0-A349-6E4A603D3C1F}" type="presOf" srcId="{14BC708E-A0A1-4102-88E4-E75128B4E51E}" destId="{80F6AD63-74FB-40E4-9D40-4178AFD87F60}" srcOrd="0" destOrd="0" presId="urn:microsoft.com/office/officeart/2018/2/layout/IconVerticalSolidList"/>
    <dgm:cxn modelId="{0F0438E4-D0CA-47DC-8484-BFD8CF753812}" type="presOf" srcId="{C6D21269-399B-4BA2-8621-C7B9DA1E1B8F}" destId="{D5847293-6F0A-4807-B203-585610F4F535}" srcOrd="0" destOrd="0" presId="urn:microsoft.com/office/officeart/2018/2/layout/IconVerticalSolidList"/>
    <dgm:cxn modelId="{07CEADA1-F123-4E4C-9E9E-EDC53C6A9D42}" type="presParOf" srcId="{D40A0249-41A7-44A6-A657-361E8C18FD42}" destId="{7D1F47A2-8F6C-4C7F-B3B3-2100C986DE32}" srcOrd="0" destOrd="0" presId="urn:microsoft.com/office/officeart/2018/2/layout/IconVerticalSolidList"/>
    <dgm:cxn modelId="{F2FB5DCA-E48C-4F18-9E21-40A8BA4E97C5}" type="presParOf" srcId="{7D1F47A2-8F6C-4C7F-B3B3-2100C986DE32}" destId="{EC4D957C-BFAC-446D-9573-48333BEC34E6}" srcOrd="0" destOrd="0" presId="urn:microsoft.com/office/officeart/2018/2/layout/IconVerticalSolidList"/>
    <dgm:cxn modelId="{A830D3AF-7E56-4163-A545-B5B0E5253A32}" type="presParOf" srcId="{7D1F47A2-8F6C-4C7F-B3B3-2100C986DE32}" destId="{BE6B2CCF-B717-4C6F-9115-44EF0ECE6018}" srcOrd="1" destOrd="0" presId="urn:microsoft.com/office/officeart/2018/2/layout/IconVerticalSolidList"/>
    <dgm:cxn modelId="{C133A968-EF32-4D7B-99AB-467DBC63AA65}" type="presParOf" srcId="{7D1F47A2-8F6C-4C7F-B3B3-2100C986DE32}" destId="{95420642-092B-41B9-94FA-E0EC36F9AF7E}" srcOrd="2" destOrd="0" presId="urn:microsoft.com/office/officeart/2018/2/layout/IconVerticalSolidList"/>
    <dgm:cxn modelId="{D41F3259-A36F-405E-9981-26F5153F9ECE}" type="presParOf" srcId="{7D1F47A2-8F6C-4C7F-B3B3-2100C986DE32}" destId="{C95AF6F0-F4DA-48FE-85EB-61ADFB42AA13}" srcOrd="3" destOrd="0" presId="urn:microsoft.com/office/officeart/2018/2/layout/IconVerticalSolidList"/>
    <dgm:cxn modelId="{23EAD705-80C2-4A13-8B46-0FDB076A4FC2}" type="presParOf" srcId="{D40A0249-41A7-44A6-A657-361E8C18FD42}" destId="{51DD96AA-8DD7-4B07-A561-5C9B41ACFA3C}" srcOrd="1" destOrd="0" presId="urn:microsoft.com/office/officeart/2018/2/layout/IconVerticalSolidList"/>
    <dgm:cxn modelId="{37270FB1-E3CB-4E7A-934D-8AD3CE1A6A9C}" type="presParOf" srcId="{D40A0249-41A7-44A6-A657-361E8C18FD42}" destId="{38E06421-A6BB-4D10-8565-2812C2C5C6B3}" srcOrd="2" destOrd="0" presId="urn:microsoft.com/office/officeart/2018/2/layout/IconVerticalSolidList"/>
    <dgm:cxn modelId="{A2720370-712D-409A-A691-A76A6B58E669}" type="presParOf" srcId="{38E06421-A6BB-4D10-8565-2812C2C5C6B3}" destId="{79919C57-A32A-40F6-B106-B4E0CE644E4C}" srcOrd="0" destOrd="0" presId="urn:microsoft.com/office/officeart/2018/2/layout/IconVerticalSolidList"/>
    <dgm:cxn modelId="{7F0D094D-67F9-4096-8C3F-6FB86443B146}" type="presParOf" srcId="{38E06421-A6BB-4D10-8565-2812C2C5C6B3}" destId="{99FDF55F-B3E9-423D-AD21-A6446C5D7455}" srcOrd="1" destOrd="0" presId="urn:microsoft.com/office/officeart/2018/2/layout/IconVerticalSolidList"/>
    <dgm:cxn modelId="{A46EF107-6809-4A78-A437-DA4FD0910124}" type="presParOf" srcId="{38E06421-A6BB-4D10-8565-2812C2C5C6B3}" destId="{E98BD5F1-E6F1-491F-A8EE-6A9AD649521E}" srcOrd="2" destOrd="0" presId="urn:microsoft.com/office/officeart/2018/2/layout/IconVerticalSolidList"/>
    <dgm:cxn modelId="{A2F04EF7-8EDA-4B91-A3BA-95A8C47F2083}" type="presParOf" srcId="{38E06421-A6BB-4D10-8565-2812C2C5C6B3}" destId="{80F6AD63-74FB-40E4-9D40-4178AFD87F60}" srcOrd="3" destOrd="0" presId="urn:microsoft.com/office/officeart/2018/2/layout/IconVerticalSolidList"/>
    <dgm:cxn modelId="{600447EF-7DA9-4818-8D45-C741C5E6B34A}" type="presParOf" srcId="{D40A0249-41A7-44A6-A657-361E8C18FD42}" destId="{1375F890-B8F8-4966-ABCD-B672FD4512B7}" srcOrd="3" destOrd="0" presId="urn:microsoft.com/office/officeart/2018/2/layout/IconVerticalSolidList"/>
    <dgm:cxn modelId="{678E6197-2DF8-487D-80B8-DC5109CCDD3F}" type="presParOf" srcId="{D40A0249-41A7-44A6-A657-361E8C18FD42}" destId="{9887B295-B446-4B8E-AEA4-76754DE9DD89}" srcOrd="4" destOrd="0" presId="urn:microsoft.com/office/officeart/2018/2/layout/IconVerticalSolidList"/>
    <dgm:cxn modelId="{27C0A3EB-AFC3-4068-98D6-97C2AE9FB8D1}" type="presParOf" srcId="{9887B295-B446-4B8E-AEA4-76754DE9DD89}" destId="{436A8B1C-2D30-44BB-9150-7099503C8960}" srcOrd="0" destOrd="0" presId="urn:microsoft.com/office/officeart/2018/2/layout/IconVerticalSolidList"/>
    <dgm:cxn modelId="{3914B107-20DC-4ED8-B86C-19F61BC45DBB}" type="presParOf" srcId="{9887B295-B446-4B8E-AEA4-76754DE9DD89}" destId="{1A8B8B62-3037-4506-89D7-28710774070B}" srcOrd="1" destOrd="0" presId="urn:microsoft.com/office/officeart/2018/2/layout/IconVerticalSolidList"/>
    <dgm:cxn modelId="{8C250632-60D4-4813-9B7E-F468D972396C}" type="presParOf" srcId="{9887B295-B446-4B8E-AEA4-76754DE9DD89}" destId="{2FFC6342-A780-4396-8FAC-8E7FAE77A6E2}" srcOrd="2" destOrd="0" presId="urn:microsoft.com/office/officeart/2018/2/layout/IconVerticalSolidList"/>
    <dgm:cxn modelId="{84E4FB42-7EF6-4E5B-9E43-2F003B8E5D13}" type="presParOf" srcId="{9887B295-B446-4B8E-AEA4-76754DE9DD89}" destId="{D5847293-6F0A-4807-B203-585610F4F5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33A28-325E-4F3C-9D74-7B235343A885}" type="doc">
      <dgm:prSet loTypeId="urn:microsoft.com/office/officeart/2008/layout/CircleAccentTimeline" loCatId="process" qsTypeId="urn:microsoft.com/office/officeart/2005/8/quickstyle/simple3" qsCatId="simple" csTypeId="urn:microsoft.com/office/officeart/2005/8/colors/accent1_2" csCatId="accent1" phldr="1"/>
      <dgm:spPr/>
      <dgm:t>
        <a:bodyPr rtlCol="0"/>
        <a:lstStyle/>
        <a:p>
          <a:pPr rtl="0"/>
          <a:endParaRPr lang="en-ZA"/>
        </a:p>
      </dgm:t>
    </dgm:pt>
    <dgm:pt modelId="{BDB3E5F2-A63C-446D-94EF-53B51308F55B}">
      <dgm:prSet phldrT="[Text]" custT="1"/>
      <dgm:spPr/>
      <dgm:t>
        <a:bodyPr rtlCol="0"/>
        <a:lstStyle/>
        <a:p>
          <a:pPr rtl="0"/>
          <a:r>
            <a:rPr lang="es-ES" sz="1800" b="1" noProof="0" dirty="0"/>
            <a:t>Hito 1</a:t>
          </a:r>
        </a:p>
      </dgm:t>
    </dgm:pt>
    <dgm:pt modelId="{4DF81A4E-C143-4E1F-895C-805B7744E0C1}" type="parTrans" cxnId="{E841B976-DDCA-4F3C-A228-DC6A3A9DCEE8}">
      <dgm:prSet/>
      <dgm:spPr/>
      <dgm:t>
        <a:bodyPr rtlCol="0"/>
        <a:lstStyle/>
        <a:p>
          <a:pPr rtl="0"/>
          <a:endParaRPr lang="es-ES" sz="1800" noProof="0" dirty="0"/>
        </a:p>
      </dgm:t>
    </dgm:pt>
    <dgm:pt modelId="{22693710-A273-4DE3-B56B-501EBF8AAC16}" type="sibTrans" cxnId="{E841B976-DDCA-4F3C-A228-DC6A3A9DCEE8}">
      <dgm:prSet/>
      <dgm:spPr/>
      <dgm:t>
        <a:bodyPr rtlCol="0"/>
        <a:lstStyle/>
        <a:p>
          <a:pPr rtl="0"/>
          <a:endParaRPr lang="es-ES" sz="1800" noProof="0" dirty="0"/>
        </a:p>
      </dgm:t>
    </dgm:pt>
    <dgm:pt modelId="{76F97871-E7EF-4C5A-A6CC-0AEA140887B0}">
      <dgm:prSet phldrT="[Text]" custT="1"/>
      <dgm:spPr/>
      <dgm:t>
        <a:bodyPr rtlCol="0"/>
        <a:lstStyle/>
        <a:p>
          <a:pPr rtl="0"/>
          <a:r>
            <a:rPr lang="es-ES" sz="1400" noProof="0" dirty="0"/>
            <a:t> Planeación</a:t>
          </a:r>
        </a:p>
      </dgm:t>
    </dgm:pt>
    <dgm:pt modelId="{AF4A39E6-5101-45C2-9ED9-1B4A4D161E75}" type="parTrans" cxnId="{C5CADE01-2D3E-4A22-8178-52BFE623515A}">
      <dgm:prSet/>
      <dgm:spPr/>
      <dgm:t>
        <a:bodyPr rtlCol="0"/>
        <a:lstStyle/>
        <a:p>
          <a:pPr rtl="0"/>
          <a:endParaRPr lang="es-ES" sz="1800" noProof="0" dirty="0"/>
        </a:p>
      </dgm:t>
    </dgm:pt>
    <dgm:pt modelId="{0B4A6094-6626-4B4C-A34C-3C817645D4D2}" type="sibTrans" cxnId="{C5CADE01-2D3E-4A22-8178-52BFE623515A}">
      <dgm:prSet/>
      <dgm:spPr/>
      <dgm:t>
        <a:bodyPr rtlCol="0"/>
        <a:lstStyle/>
        <a:p>
          <a:pPr rtl="0"/>
          <a:endParaRPr lang="es-ES" sz="1800" noProof="0" dirty="0"/>
        </a:p>
      </dgm:t>
    </dgm:pt>
    <dgm:pt modelId="{B7B3E22D-F717-4E9C-866E-07DC0AAAF31D}">
      <dgm:prSet phldrT="[Text]" custT="1"/>
      <dgm:spPr/>
      <dgm:t>
        <a:bodyPr rtlCol="0"/>
        <a:lstStyle/>
        <a:p>
          <a:pPr rtl="0"/>
          <a:r>
            <a:rPr lang="es-ES" sz="1400" noProof="0" dirty="0"/>
            <a:t>Inversión inicial</a:t>
          </a:r>
        </a:p>
      </dgm:t>
    </dgm:pt>
    <dgm:pt modelId="{F5B9D25D-B57A-4E96-8949-C8A2BD9993F2}" type="parTrans" cxnId="{2DE3C7CC-BC3D-4DC7-BDF4-E9EF00E2B35B}">
      <dgm:prSet/>
      <dgm:spPr/>
      <dgm:t>
        <a:bodyPr rtlCol="0"/>
        <a:lstStyle/>
        <a:p>
          <a:pPr rtl="0"/>
          <a:endParaRPr lang="es-ES" sz="1800" noProof="0" dirty="0"/>
        </a:p>
      </dgm:t>
    </dgm:pt>
    <dgm:pt modelId="{23EEF184-9BDE-48DD-A4F5-B678462A2560}" type="sibTrans" cxnId="{2DE3C7CC-BC3D-4DC7-BDF4-E9EF00E2B35B}">
      <dgm:prSet/>
      <dgm:spPr/>
      <dgm:t>
        <a:bodyPr rtlCol="0"/>
        <a:lstStyle/>
        <a:p>
          <a:pPr rtl="0"/>
          <a:endParaRPr lang="es-ES" sz="1800" noProof="0" dirty="0"/>
        </a:p>
      </dgm:t>
    </dgm:pt>
    <dgm:pt modelId="{90F27D1E-76E8-4AE9-AD01-BE57630B5110}">
      <dgm:prSet phldrT="[Text]" custT="1"/>
      <dgm:spPr/>
      <dgm:t>
        <a:bodyPr rtlCol="0"/>
        <a:lstStyle/>
        <a:p>
          <a:pPr rtl="0"/>
          <a:r>
            <a:rPr lang="es-ES" sz="1800" b="1" noProof="0" dirty="0"/>
            <a:t>Hito 2</a:t>
          </a:r>
        </a:p>
      </dgm:t>
    </dgm:pt>
    <dgm:pt modelId="{7F336D41-A370-44FD-84FB-392EDC2E9628}" type="parTrans" cxnId="{D3495640-4F3F-4DC5-BE06-466CB73D04C6}">
      <dgm:prSet/>
      <dgm:spPr/>
      <dgm:t>
        <a:bodyPr rtlCol="0"/>
        <a:lstStyle/>
        <a:p>
          <a:pPr rtl="0"/>
          <a:endParaRPr lang="es-ES" sz="1800" noProof="0" dirty="0"/>
        </a:p>
      </dgm:t>
    </dgm:pt>
    <dgm:pt modelId="{08C679DB-4162-43E7-A484-512B3F99942F}" type="sibTrans" cxnId="{D3495640-4F3F-4DC5-BE06-466CB73D04C6}">
      <dgm:prSet/>
      <dgm:spPr/>
      <dgm:t>
        <a:bodyPr rtlCol="0"/>
        <a:lstStyle/>
        <a:p>
          <a:pPr rtl="0"/>
          <a:endParaRPr lang="es-ES" sz="1800" noProof="0" dirty="0"/>
        </a:p>
      </dgm:t>
    </dgm:pt>
    <dgm:pt modelId="{25F95D6A-DC03-42B0-9E2A-8BB3CFE35643}">
      <dgm:prSet phldrT="[Text]" custT="1"/>
      <dgm:spPr/>
      <dgm:t>
        <a:bodyPr rtlCol="0"/>
        <a:lstStyle/>
        <a:p>
          <a:pPr rtl="0"/>
          <a:r>
            <a:rPr lang="es-ES" sz="1400" noProof="0" dirty="0"/>
            <a:t>Segunda inversión</a:t>
          </a:r>
        </a:p>
      </dgm:t>
    </dgm:pt>
    <dgm:pt modelId="{0E7A7D3B-1ED1-4188-B2CE-37328AF7B3CE}" type="parTrans" cxnId="{969D3802-D321-43DF-B9C7-B1F249CE5959}">
      <dgm:prSet/>
      <dgm:spPr/>
      <dgm:t>
        <a:bodyPr rtlCol="0"/>
        <a:lstStyle/>
        <a:p>
          <a:pPr rtl="0"/>
          <a:endParaRPr lang="es-ES" sz="1800" noProof="0" dirty="0"/>
        </a:p>
      </dgm:t>
    </dgm:pt>
    <dgm:pt modelId="{A9D1ACF8-1A40-4192-A99B-C5F10A879850}" type="sibTrans" cxnId="{969D3802-D321-43DF-B9C7-B1F249CE5959}">
      <dgm:prSet/>
      <dgm:spPr/>
      <dgm:t>
        <a:bodyPr rtlCol="0"/>
        <a:lstStyle/>
        <a:p>
          <a:pPr rtl="0"/>
          <a:endParaRPr lang="es-ES" sz="1800" noProof="0" dirty="0"/>
        </a:p>
      </dgm:t>
    </dgm:pt>
    <dgm:pt modelId="{26EFAA8C-070B-4368-AD8E-0E28971C7F1A}">
      <dgm:prSet phldrT="[Text]" custT="1"/>
      <dgm:spPr/>
      <dgm:t>
        <a:bodyPr rtlCol="0"/>
        <a:lstStyle/>
        <a:p>
          <a:pPr rtl="0"/>
          <a:r>
            <a:rPr lang="es-ES" sz="1400" noProof="0" dirty="0"/>
            <a:t>Devoluciones</a:t>
          </a:r>
        </a:p>
      </dgm:t>
    </dgm:pt>
    <dgm:pt modelId="{A01B2D2D-7198-4763-8BE4-5AFAC35FACF3}" type="parTrans" cxnId="{2CD6D42C-39E1-4895-97BB-C277B6C3573D}">
      <dgm:prSet/>
      <dgm:spPr/>
      <dgm:t>
        <a:bodyPr rtlCol="0"/>
        <a:lstStyle/>
        <a:p>
          <a:pPr rtl="0"/>
          <a:endParaRPr lang="es-ES" sz="1800" noProof="0" dirty="0"/>
        </a:p>
      </dgm:t>
    </dgm:pt>
    <dgm:pt modelId="{ECF84BED-6721-47AA-8789-78E6BC6F68EC}" type="sibTrans" cxnId="{2CD6D42C-39E1-4895-97BB-C277B6C3573D}">
      <dgm:prSet/>
      <dgm:spPr/>
      <dgm:t>
        <a:bodyPr rtlCol="0"/>
        <a:lstStyle/>
        <a:p>
          <a:pPr rtl="0"/>
          <a:endParaRPr lang="es-ES" sz="1800" noProof="0" dirty="0"/>
        </a:p>
      </dgm:t>
    </dgm:pt>
    <dgm:pt modelId="{3BF4C92A-BE32-4130-AB21-90FA76812967}">
      <dgm:prSet phldrT="[Text]" custT="1"/>
      <dgm:spPr/>
      <dgm:t>
        <a:bodyPr rtlCol="0"/>
        <a:lstStyle/>
        <a:p>
          <a:pPr rtl="0"/>
          <a:r>
            <a:rPr lang="es-ES" sz="1400" noProof="0" dirty="0"/>
            <a:t>Comunicación</a:t>
          </a:r>
        </a:p>
      </dgm:t>
    </dgm:pt>
    <dgm:pt modelId="{45145B60-B4CF-43C8-A090-77DD0F136CC3}" type="parTrans" cxnId="{74F39EB6-5C16-4483-8C84-81EE935A34AB}">
      <dgm:prSet/>
      <dgm:spPr/>
      <dgm:t>
        <a:bodyPr rtlCol="0"/>
        <a:lstStyle/>
        <a:p>
          <a:pPr rtl="0"/>
          <a:endParaRPr lang="es-ES" noProof="0" dirty="0"/>
        </a:p>
      </dgm:t>
    </dgm:pt>
    <dgm:pt modelId="{36BE8B1F-5183-4B05-9C94-6A3B4937697A}" type="sibTrans" cxnId="{74F39EB6-5C16-4483-8C84-81EE935A34AB}">
      <dgm:prSet/>
      <dgm:spPr/>
      <dgm:t>
        <a:bodyPr rtlCol="0"/>
        <a:lstStyle/>
        <a:p>
          <a:pPr rtl="0"/>
          <a:endParaRPr lang="es-ES" noProof="0" dirty="0"/>
        </a:p>
      </dgm:t>
    </dgm:pt>
    <dgm:pt modelId="{4194F495-0B49-4686-B89E-B97A23BB18B4}" type="pres">
      <dgm:prSet presAssocID="{EB633A28-325E-4F3C-9D74-7B235343A885}" presName="Name0" presStyleCnt="0">
        <dgm:presLayoutVars>
          <dgm:dir/>
        </dgm:presLayoutVars>
      </dgm:prSet>
      <dgm:spPr/>
    </dgm:pt>
    <dgm:pt modelId="{72BA280D-2F57-47BB-AE67-6C6F9DCEF2B7}" type="pres">
      <dgm:prSet presAssocID="{BDB3E5F2-A63C-446D-94EF-53B51308F55B}" presName="parComposite" presStyleCnt="0"/>
      <dgm:spPr/>
    </dgm:pt>
    <dgm:pt modelId="{A85A93E5-AB9A-439C-9142-AD5A4BFF47F6}" type="pres">
      <dgm:prSet presAssocID="{BDB3E5F2-A63C-446D-94EF-53B51308F55B}" presName="parBigCircle" presStyleLbl="node0" presStyleIdx="0" presStyleCnt="2"/>
      <dgm:spPr>
        <a:gradFill rotWithShape="0">
          <a:gsLst>
            <a:gs pos="0">
              <a:schemeClr val="accent1">
                <a:lumMod val="20000"/>
                <a:lumOff val="80000"/>
              </a:schemeClr>
            </a:gs>
            <a:gs pos="100000">
              <a:schemeClr val="accent1"/>
            </a:gs>
          </a:gsLst>
        </a:gradFill>
        <a:scene3d>
          <a:camera prst="orthographicFront"/>
          <a:lightRig rig="flat" dir="t"/>
        </a:scene3d>
        <a:sp3d prstMaterial="dkEdge"/>
      </dgm:spPr>
    </dgm:pt>
    <dgm:pt modelId="{54C7621A-D6FD-4F3F-A78E-16DC33A75367}" type="pres">
      <dgm:prSet presAssocID="{BDB3E5F2-A63C-446D-94EF-53B51308F55B}" presName="parTx" presStyleLbl="revTx" presStyleIdx="0" presStyleCnt="12" custLinFactNeighborY="-10479"/>
      <dgm:spPr/>
    </dgm:pt>
    <dgm:pt modelId="{881FE880-CBDD-4C9E-976D-9F4A6678AD39}" type="pres">
      <dgm:prSet presAssocID="{BDB3E5F2-A63C-446D-94EF-53B51308F55B}" presName="bSpace" presStyleCnt="0"/>
      <dgm:spPr/>
    </dgm:pt>
    <dgm:pt modelId="{7A6036F4-EEA5-4903-9DE5-D9694BAEBE8F}" type="pres">
      <dgm:prSet presAssocID="{BDB3E5F2-A63C-446D-94EF-53B51308F55B}" presName="parBackupNorm" presStyleCnt="0"/>
      <dgm:spPr/>
    </dgm:pt>
    <dgm:pt modelId="{5A15437C-29B6-45E4-ABC8-804D55EA2C12}" type="pres">
      <dgm:prSet presAssocID="{22693710-A273-4DE3-B56B-501EBF8AAC16}" presName="parSpace" presStyleCnt="0"/>
      <dgm:spPr/>
    </dgm:pt>
    <dgm:pt modelId="{4521085B-57FF-4187-965D-FA4F9834B060}" type="pres">
      <dgm:prSet presAssocID="{76F97871-E7EF-4C5A-A6CC-0AEA140887B0}" presName="desBackupLeftNorm" presStyleCnt="0"/>
      <dgm:spPr/>
    </dgm:pt>
    <dgm:pt modelId="{D6F2FDF2-4FC9-4898-B249-F15720FF4B93}" type="pres">
      <dgm:prSet presAssocID="{76F97871-E7EF-4C5A-A6CC-0AEA140887B0}" presName="desComposite" presStyleCnt="0"/>
      <dgm:spPr/>
    </dgm:pt>
    <dgm:pt modelId="{72AEB429-AFAD-4F8B-877D-CB3A79995C59}" type="pres">
      <dgm:prSet presAssocID="{76F97871-E7EF-4C5A-A6CC-0AEA140887B0}" presName="desCircle" presStyleLbl="node1" presStyleIdx="0" presStyleCnt="5" custScaleX="57973" custScaleY="57973"/>
      <dgm:spPr>
        <a:noFill/>
        <a:ln w="19050">
          <a:solidFill>
            <a:schemeClr val="bg1">
              <a:lumMod val="75000"/>
            </a:schemeClr>
          </a:solidFill>
        </a:ln>
        <a:scene3d>
          <a:camera prst="orthographicFront"/>
          <a:lightRig rig="flat" dir="t"/>
        </a:scene3d>
        <a:sp3d prstMaterial="dkEdge"/>
      </dgm:spPr>
    </dgm:pt>
    <dgm:pt modelId="{6749C0EA-1B99-400E-B5E9-7F9E3C47DF67}" type="pres">
      <dgm:prSet presAssocID="{76F97871-E7EF-4C5A-A6CC-0AEA140887B0}" presName="chTx" presStyleLbl="revTx" presStyleIdx="1" presStyleCnt="12" custLinFactNeighborY="5306"/>
      <dgm:spPr/>
    </dgm:pt>
    <dgm:pt modelId="{D74D6160-1F48-48F0-82A2-4366561C4041}" type="pres">
      <dgm:prSet presAssocID="{76F97871-E7EF-4C5A-A6CC-0AEA140887B0}" presName="desTx" presStyleLbl="revTx" presStyleIdx="2" presStyleCnt="12">
        <dgm:presLayoutVars>
          <dgm:bulletEnabled val="1"/>
        </dgm:presLayoutVars>
      </dgm:prSet>
      <dgm:spPr/>
    </dgm:pt>
    <dgm:pt modelId="{660F1FA7-DA77-4396-B8D6-22808B8616BE}" type="pres">
      <dgm:prSet presAssocID="{76F97871-E7EF-4C5A-A6CC-0AEA140887B0}" presName="desBackupRightNorm" presStyleCnt="0"/>
      <dgm:spPr/>
    </dgm:pt>
    <dgm:pt modelId="{D9DB7CED-9F6A-410E-A044-A80D83E84995}" type="pres">
      <dgm:prSet presAssocID="{0B4A6094-6626-4B4C-A34C-3C817645D4D2}" presName="desSpace" presStyleCnt="0"/>
      <dgm:spPr/>
    </dgm:pt>
    <dgm:pt modelId="{864F737A-FA72-4B29-B184-6439EF74AAF7}" type="pres">
      <dgm:prSet presAssocID="{B7B3E22D-F717-4E9C-866E-07DC0AAAF31D}" presName="desBackupLeftNorm" presStyleCnt="0"/>
      <dgm:spPr/>
    </dgm:pt>
    <dgm:pt modelId="{6A2CAB2B-C7B1-493E-A71F-E3B5B573893C}" type="pres">
      <dgm:prSet presAssocID="{B7B3E22D-F717-4E9C-866E-07DC0AAAF31D}" presName="desComposite" presStyleCnt="0"/>
      <dgm:spPr/>
    </dgm:pt>
    <dgm:pt modelId="{8B67CF79-00AA-4519-A733-8B3C247B2366}" type="pres">
      <dgm:prSet presAssocID="{B7B3E22D-F717-4E9C-866E-07DC0AAAF31D}" presName="desCircle" presStyleLbl="node1" presStyleIdx="1" presStyleCnt="5" custScaleX="57973" custScaleY="57973"/>
      <dgm:spPr>
        <a:xfrm>
          <a:off x="2000224" y="2947927"/>
          <a:ext cx="620974" cy="620974"/>
        </a:xfrm>
        <a:prstGeom prst="ellipse">
          <a:avLst/>
        </a:prstGeom>
        <a:noFill/>
        <a:ln w="19050">
          <a:solidFill>
            <a:schemeClr val="bg1">
              <a:lumMod val="75000"/>
            </a:schemeClr>
          </a:solidFill>
        </a:ln>
        <a:effectLst/>
        <a:scene3d>
          <a:camera prst="orthographicFront"/>
          <a:lightRig rig="flat" dir="t"/>
        </a:scene3d>
        <a:sp3d prstMaterial="dkEdge"/>
      </dgm:spPr>
    </dgm:pt>
    <dgm:pt modelId="{713CAC38-2807-4574-93E9-2BD9E3D32931}" type="pres">
      <dgm:prSet presAssocID="{B7B3E22D-F717-4E9C-866E-07DC0AAAF31D}" presName="chTx" presStyleLbl="revTx" presStyleIdx="3" presStyleCnt="12" custLinFactNeighborY="5306"/>
      <dgm:spPr/>
    </dgm:pt>
    <dgm:pt modelId="{E34EC4A5-7504-473F-BCC0-A5B138B3F9BD}" type="pres">
      <dgm:prSet presAssocID="{B7B3E22D-F717-4E9C-866E-07DC0AAAF31D}" presName="desTx" presStyleLbl="revTx" presStyleIdx="4" presStyleCnt="12">
        <dgm:presLayoutVars>
          <dgm:bulletEnabled val="1"/>
        </dgm:presLayoutVars>
      </dgm:prSet>
      <dgm:spPr/>
    </dgm:pt>
    <dgm:pt modelId="{BAE4CFDA-115B-48C3-BC5B-0C57E123303D}" type="pres">
      <dgm:prSet presAssocID="{B7B3E22D-F717-4E9C-866E-07DC0AAAF31D}" presName="desBackupRightNorm" presStyleCnt="0"/>
      <dgm:spPr/>
    </dgm:pt>
    <dgm:pt modelId="{299BEAB5-09C2-4DD9-8445-0C348B128F80}" type="pres">
      <dgm:prSet presAssocID="{23EEF184-9BDE-48DD-A4F5-B678462A2560}" presName="desSpace" presStyleCnt="0"/>
      <dgm:spPr/>
    </dgm:pt>
    <dgm:pt modelId="{DFFB04B7-67A0-4390-B208-09B0F7490460}" type="pres">
      <dgm:prSet presAssocID="{3BF4C92A-BE32-4130-AB21-90FA76812967}" presName="desBackupLeftNorm" presStyleCnt="0"/>
      <dgm:spPr/>
    </dgm:pt>
    <dgm:pt modelId="{7F1386DD-3F5F-40D1-855C-3AA0BEF67EEA}" type="pres">
      <dgm:prSet presAssocID="{3BF4C92A-BE32-4130-AB21-90FA76812967}" presName="desComposite" presStyleCnt="0"/>
      <dgm:spPr/>
    </dgm:pt>
    <dgm:pt modelId="{1B7B2673-0339-44E0-8C0E-95BA89778014}" type="pres">
      <dgm:prSet presAssocID="{3BF4C92A-BE32-4130-AB21-90FA76812967}" presName="desCircle" presStyleLbl="node1" presStyleIdx="2" presStyleCnt="5" custScaleX="57973" custScaleY="57973"/>
      <dgm:spPr>
        <a:xfrm>
          <a:off x="2711215" y="2947927"/>
          <a:ext cx="620974" cy="620974"/>
        </a:xfrm>
        <a:prstGeom prst="ellipse">
          <a:avLst/>
        </a:prstGeom>
        <a:noFill/>
        <a:ln w="19050">
          <a:solidFill>
            <a:schemeClr val="bg1">
              <a:lumMod val="75000"/>
            </a:schemeClr>
          </a:solidFill>
        </a:ln>
        <a:effectLst/>
        <a:scene3d>
          <a:camera prst="orthographicFront"/>
          <a:lightRig rig="flat" dir="t"/>
        </a:scene3d>
        <a:sp3d prstMaterial="dkEdge"/>
      </dgm:spPr>
    </dgm:pt>
    <dgm:pt modelId="{D9AE80C5-FF95-4AE8-B7A0-6BF19841CD23}" type="pres">
      <dgm:prSet presAssocID="{3BF4C92A-BE32-4130-AB21-90FA76812967}" presName="chTx" presStyleLbl="revTx" presStyleIdx="5" presStyleCnt="12" custLinFactNeighborY="5306"/>
      <dgm:spPr/>
    </dgm:pt>
    <dgm:pt modelId="{036203D8-CFB2-4A4A-BB12-FCFFFB4534F3}" type="pres">
      <dgm:prSet presAssocID="{3BF4C92A-BE32-4130-AB21-90FA76812967}" presName="desTx" presStyleLbl="revTx" presStyleIdx="6" presStyleCnt="12">
        <dgm:presLayoutVars>
          <dgm:bulletEnabled val="1"/>
        </dgm:presLayoutVars>
      </dgm:prSet>
      <dgm:spPr/>
    </dgm:pt>
    <dgm:pt modelId="{4A66CCD4-E4C0-46DF-A8CB-F5BEBA8D65DB}" type="pres">
      <dgm:prSet presAssocID="{3BF4C92A-BE32-4130-AB21-90FA76812967}" presName="desBackupRightNorm" presStyleCnt="0"/>
      <dgm:spPr/>
    </dgm:pt>
    <dgm:pt modelId="{F233BC77-65F9-4193-BBB4-BA224B8DC6D8}" type="pres">
      <dgm:prSet presAssocID="{36BE8B1F-5183-4B05-9C94-6A3B4937697A}" presName="desSpace" presStyleCnt="0"/>
      <dgm:spPr/>
    </dgm:pt>
    <dgm:pt modelId="{BB2FC4C1-DE0C-4007-94FF-07B09E2F45FC}" type="pres">
      <dgm:prSet presAssocID="{90F27D1E-76E8-4AE9-AD01-BE57630B5110}" presName="parComposite" presStyleCnt="0"/>
      <dgm:spPr/>
    </dgm:pt>
    <dgm:pt modelId="{1D3B3624-0AA7-4260-AE86-8595E24ED09E}" type="pres">
      <dgm:prSet presAssocID="{90F27D1E-76E8-4AE9-AD01-BE57630B5110}" presName="parBigCircle" presStyleLbl="node0" presStyleIdx="1" presStyleCnt="2"/>
      <dgm:spPr>
        <a:gradFill rotWithShape="0">
          <a:gsLst>
            <a:gs pos="0">
              <a:schemeClr val="tx2"/>
            </a:gs>
            <a:gs pos="100000">
              <a:schemeClr val="tx2">
                <a:lumMod val="50000"/>
              </a:schemeClr>
            </a:gs>
          </a:gsLst>
        </a:gradFill>
      </dgm:spPr>
    </dgm:pt>
    <dgm:pt modelId="{E648DC65-DF54-488E-83A7-B6467C479D02}" type="pres">
      <dgm:prSet presAssocID="{90F27D1E-76E8-4AE9-AD01-BE57630B5110}" presName="parTx" presStyleLbl="revTx" presStyleIdx="7" presStyleCnt="12" custLinFactNeighborY="-10479"/>
      <dgm:spPr/>
    </dgm:pt>
    <dgm:pt modelId="{397B2BC9-2DC7-4323-A973-8EBE6C5525E1}" type="pres">
      <dgm:prSet presAssocID="{90F27D1E-76E8-4AE9-AD01-BE57630B5110}" presName="bSpace" presStyleCnt="0"/>
      <dgm:spPr/>
    </dgm:pt>
    <dgm:pt modelId="{EE0415B3-96F2-4DB9-B6AD-89D235C03A43}" type="pres">
      <dgm:prSet presAssocID="{90F27D1E-76E8-4AE9-AD01-BE57630B5110}" presName="parBackupNorm" presStyleCnt="0"/>
      <dgm:spPr/>
    </dgm:pt>
    <dgm:pt modelId="{8A2CF88D-EAB5-4031-81BE-BD70FF155C41}" type="pres">
      <dgm:prSet presAssocID="{08C679DB-4162-43E7-A484-512B3F99942F}" presName="parSpace" presStyleCnt="0"/>
      <dgm:spPr/>
    </dgm:pt>
    <dgm:pt modelId="{0164AEFD-1143-4899-AE17-946914F9D91B}" type="pres">
      <dgm:prSet presAssocID="{25F95D6A-DC03-42B0-9E2A-8BB3CFE35643}" presName="desBackupLeftNorm" presStyleCnt="0"/>
      <dgm:spPr/>
    </dgm:pt>
    <dgm:pt modelId="{74D01DDB-BEC1-43BC-AC8F-8E2EB8FCA24C}" type="pres">
      <dgm:prSet presAssocID="{25F95D6A-DC03-42B0-9E2A-8BB3CFE35643}" presName="desComposite" presStyleCnt="0"/>
      <dgm:spPr/>
    </dgm:pt>
    <dgm:pt modelId="{2E456752-9A8D-4597-8B9D-1337E2E3BB15}" type="pres">
      <dgm:prSet presAssocID="{25F95D6A-DC03-42B0-9E2A-8BB3CFE35643}" presName="desCircle" presStyleLbl="node1" presStyleIdx="3" presStyleCnt="5" custScaleX="57973" custScaleY="57973" custLinFactNeighborY="32092"/>
      <dgm:spPr>
        <a:xfrm>
          <a:off x="4907359" y="2948399"/>
          <a:ext cx="620974" cy="620974"/>
        </a:xfrm>
        <a:prstGeom prst="ellipse">
          <a:avLst/>
        </a:prstGeom>
        <a:noFill/>
        <a:ln w="19050">
          <a:solidFill>
            <a:schemeClr val="bg1">
              <a:lumMod val="75000"/>
            </a:schemeClr>
          </a:solidFill>
        </a:ln>
        <a:effectLst/>
        <a:scene3d>
          <a:camera prst="orthographicFront"/>
          <a:lightRig rig="flat" dir="t"/>
        </a:scene3d>
        <a:sp3d prstMaterial="dkEdge"/>
      </dgm:spPr>
    </dgm:pt>
    <dgm:pt modelId="{DB3BF36B-C726-491E-B973-D7822FF7B562}" type="pres">
      <dgm:prSet presAssocID="{25F95D6A-DC03-42B0-9E2A-8BB3CFE35643}" presName="chTx" presStyleLbl="revTx" presStyleIdx="8" presStyleCnt="12" custScaleX="135919" custScaleY="127843" custLinFactNeighborX="488" custLinFactNeighborY="29683"/>
      <dgm:spPr/>
    </dgm:pt>
    <dgm:pt modelId="{36887002-B3D0-42CD-A990-923EC387A697}" type="pres">
      <dgm:prSet presAssocID="{25F95D6A-DC03-42B0-9E2A-8BB3CFE35643}" presName="desTx" presStyleLbl="revTx" presStyleIdx="9" presStyleCnt="12">
        <dgm:presLayoutVars>
          <dgm:bulletEnabled val="1"/>
        </dgm:presLayoutVars>
      </dgm:prSet>
      <dgm:spPr/>
    </dgm:pt>
    <dgm:pt modelId="{B961B91F-2EBD-4DE8-BE5E-77E7BB85C06A}" type="pres">
      <dgm:prSet presAssocID="{25F95D6A-DC03-42B0-9E2A-8BB3CFE35643}" presName="desBackupRightNorm" presStyleCnt="0"/>
      <dgm:spPr/>
    </dgm:pt>
    <dgm:pt modelId="{AD21AC62-D464-4768-A2F6-D755B97237D7}" type="pres">
      <dgm:prSet presAssocID="{A9D1ACF8-1A40-4192-A99B-C5F10A879850}" presName="desSpace" presStyleCnt="0"/>
      <dgm:spPr/>
    </dgm:pt>
    <dgm:pt modelId="{34AF417E-99ED-402F-A980-B6140588A2C9}" type="pres">
      <dgm:prSet presAssocID="{26EFAA8C-070B-4368-AD8E-0E28971C7F1A}" presName="desBackupLeftNorm" presStyleCnt="0"/>
      <dgm:spPr/>
    </dgm:pt>
    <dgm:pt modelId="{4C1CC8BA-FA5F-47D2-A1F0-699E90D9D818}" type="pres">
      <dgm:prSet presAssocID="{26EFAA8C-070B-4368-AD8E-0E28971C7F1A}" presName="desComposite" presStyleCnt="0"/>
      <dgm:spPr/>
    </dgm:pt>
    <dgm:pt modelId="{EE45DA57-5C87-4318-9528-38910594B01E}" type="pres">
      <dgm:prSet presAssocID="{26EFAA8C-070B-4368-AD8E-0E28971C7F1A}" presName="desCircle" presStyleLbl="node1" presStyleIdx="4" presStyleCnt="5" custScaleX="57973" custScaleY="57973"/>
      <dgm:spPr>
        <a:xfrm>
          <a:off x="5618350" y="2947927"/>
          <a:ext cx="620974" cy="620974"/>
        </a:xfrm>
        <a:prstGeom prst="ellipse">
          <a:avLst/>
        </a:prstGeom>
        <a:noFill/>
        <a:ln w="19050">
          <a:solidFill>
            <a:schemeClr val="bg1">
              <a:lumMod val="75000"/>
            </a:schemeClr>
          </a:solidFill>
        </a:ln>
        <a:effectLst/>
        <a:scene3d>
          <a:camera prst="orthographicFront"/>
          <a:lightRig rig="flat" dir="t"/>
        </a:scene3d>
        <a:sp3d prstMaterial="dkEdge"/>
      </dgm:spPr>
    </dgm:pt>
    <dgm:pt modelId="{7B868461-920B-4257-AAE0-91738CB6D378}" type="pres">
      <dgm:prSet presAssocID="{26EFAA8C-070B-4368-AD8E-0E28971C7F1A}" presName="chTx" presStyleLbl="revTx" presStyleIdx="10" presStyleCnt="12" custLinFactNeighborY="5306"/>
      <dgm:spPr/>
    </dgm:pt>
    <dgm:pt modelId="{69707822-003F-4B4C-A950-F87BC193EFF9}" type="pres">
      <dgm:prSet presAssocID="{26EFAA8C-070B-4368-AD8E-0E28971C7F1A}" presName="desTx" presStyleLbl="revTx" presStyleIdx="11" presStyleCnt="12">
        <dgm:presLayoutVars>
          <dgm:bulletEnabled val="1"/>
        </dgm:presLayoutVars>
      </dgm:prSet>
      <dgm:spPr/>
    </dgm:pt>
    <dgm:pt modelId="{CFA614EE-2451-4C59-8599-4CC74D9964C8}" type="pres">
      <dgm:prSet presAssocID="{26EFAA8C-070B-4368-AD8E-0E28971C7F1A}" presName="desBackupRightNorm" presStyleCnt="0"/>
      <dgm:spPr/>
    </dgm:pt>
    <dgm:pt modelId="{7B16BD20-3BD9-4E46-BFE7-10183CF678F6}" type="pres">
      <dgm:prSet presAssocID="{ECF84BED-6721-47AA-8789-78E6BC6F68EC}" presName="desSpace" presStyleCnt="0"/>
      <dgm:spPr/>
    </dgm:pt>
  </dgm:ptLst>
  <dgm:cxnLst>
    <dgm:cxn modelId="{C5CADE01-2D3E-4A22-8178-52BFE623515A}" srcId="{BDB3E5F2-A63C-446D-94EF-53B51308F55B}" destId="{76F97871-E7EF-4C5A-A6CC-0AEA140887B0}" srcOrd="0" destOrd="0" parTransId="{AF4A39E6-5101-45C2-9ED9-1B4A4D161E75}" sibTransId="{0B4A6094-6626-4B4C-A34C-3C817645D4D2}"/>
    <dgm:cxn modelId="{969D3802-D321-43DF-B9C7-B1F249CE5959}" srcId="{90F27D1E-76E8-4AE9-AD01-BE57630B5110}" destId="{25F95D6A-DC03-42B0-9E2A-8BB3CFE35643}" srcOrd="0" destOrd="0" parTransId="{0E7A7D3B-1ED1-4188-B2CE-37328AF7B3CE}" sibTransId="{A9D1ACF8-1A40-4192-A99B-C5F10A879850}"/>
    <dgm:cxn modelId="{2CD6D42C-39E1-4895-97BB-C277B6C3573D}" srcId="{90F27D1E-76E8-4AE9-AD01-BE57630B5110}" destId="{26EFAA8C-070B-4368-AD8E-0E28971C7F1A}" srcOrd="1" destOrd="0" parTransId="{A01B2D2D-7198-4763-8BE4-5AFAC35FACF3}" sibTransId="{ECF84BED-6721-47AA-8789-78E6BC6F68EC}"/>
    <dgm:cxn modelId="{D3495640-4F3F-4DC5-BE06-466CB73D04C6}" srcId="{EB633A28-325E-4F3C-9D74-7B235343A885}" destId="{90F27D1E-76E8-4AE9-AD01-BE57630B5110}" srcOrd="1" destOrd="0" parTransId="{7F336D41-A370-44FD-84FB-392EDC2E9628}" sibTransId="{08C679DB-4162-43E7-A484-512B3F99942F}"/>
    <dgm:cxn modelId="{4FCC3C4F-65D9-4A1D-A5CF-6380A1EAEBF5}" type="presOf" srcId="{B7B3E22D-F717-4E9C-866E-07DC0AAAF31D}" destId="{713CAC38-2807-4574-93E9-2BD9E3D32931}" srcOrd="0" destOrd="0" presId="urn:microsoft.com/office/officeart/2008/layout/CircleAccentTimeline"/>
    <dgm:cxn modelId="{E841B976-DDCA-4F3C-A228-DC6A3A9DCEE8}" srcId="{EB633A28-325E-4F3C-9D74-7B235343A885}" destId="{BDB3E5F2-A63C-446D-94EF-53B51308F55B}" srcOrd="0" destOrd="0" parTransId="{4DF81A4E-C143-4E1F-895C-805B7744E0C1}" sibTransId="{22693710-A273-4DE3-B56B-501EBF8AAC16}"/>
    <dgm:cxn modelId="{63A57879-F5EB-460B-9BEB-3833FB163CDF}" type="presOf" srcId="{EB633A28-325E-4F3C-9D74-7B235343A885}" destId="{4194F495-0B49-4686-B89E-B97A23BB18B4}" srcOrd="0" destOrd="0" presId="urn:microsoft.com/office/officeart/2008/layout/CircleAccentTimeline"/>
    <dgm:cxn modelId="{E2ABC98C-768D-4ECE-8F14-9483D5C94A01}" type="presOf" srcId="{25F95D6A-DC03-42B0-9E2A-8BB3CFE35643}" destId="{DB3BF36B-C726-491E-B973-D7822FF7B562}" srcOrd="0" destOrd="0" presId="urn:microsoft.com/office/officeart/2008/layout/CircleAccentTimeline"/>
    <dgm:cxn modelId="{A40AABA1-BDA1-444F-8866-4302F7556320}" type="presOf" srcId="{90F27D1E-76E8-4AE9-AD01-BE57630B5110}" destId="{E648DC65-DF54-488E-83A7-B6467C479D02}" srcOrd="0" destOrd="0" presId="urn:microsoft.com/office/officeart/2008/layout/CircleAccentTimeline"/>
    <dgm:cxn modelId="{0DA4BCA3-542A-41C0-97C0-77719A88DE6F}" type="presOf" srcId="{26EFAA8C-070B-4368-AD8E-0E28971C7F1A}" destId="{7B868461-920B-4257-AAE0-91738CB6D378}" srcOrd="0" destOrd="0" presId="urn:microsoft.com/office/officeart/2008/layout/CircleAccentTimeline"/>
    <dgm:cxn modelId="{B01D28B6-30ED-4F74-B744-6E0A3C415F4C}" type="presOf" srcId="{3BF4C92A-BE32-4130-AB21-90FA76812967}" destId="{D9AE80C5-FF95-4AE8-B7A0-6BF19841CD23}" srcOrd="0" destOrd="0" presId="urn:microsoft.com/office/officeart/2008/layout/CircleAccentTimeline"/>
    <dgm:cxn modelId="{74F39EB6-5C16-4483-8C84-81EE935A34AB}" srcId="{BDB3E5F2-A63C-446D-94EF-53B51308F55B}" destId="{3BF4C92A-BE32-4130-AB21-90FA76812967}" srcOrd="2" destOrd="0" parTransId="{45145B60-B4CF-43C8-A090-77DD0F136CC3}" sibTransId="{36BE8B1F-5183-4B05-9C94-6A3B4937697A}"/>
    <dgm:cxn modelId="{49B03CBE-4424-4043-9B0D-708057B949E7}" type="presOf" srcId="{BDB3E5F2-A63C-446D-94EF-53B51308F55B}" destId="{54C7621A-D6FD-4F3F-A78E-16DC33A75367}" srcOrd="0" destOrd="0" presId="urn:microsoft.com/office/officeart/2008/layout/CircleAccentTimeline"/>
    <dgm:cxn modelId="{2DE3C7CC-BC3D-4DC7-BDF4-E9EF00E2B35B}" srcId="{BDB3E5F2-A63C-446D-94EF-53B51308F55B}" destId="{B7B3E22D-F717-4E9C-866E-07DC0AAAF31D}" srcOrd="1" destOrd="0" parTransId="{F5B9D25D-B57A-4E96-8949-C8A2BD9993F2}" sibTransId="{23EEF184-9BDE-48DD-A4F5-B678462A2560}"/>
    <dgm:cxn modelId="{CDE1ECD6-1D72-42D5-B8D4-ED9CA23D9ACE}" type="presOf" srcId="{76F97871-E7EF-4C5A-A6CC-0AEA140887B0}" destId="{6749C0EA-1B99-400E-B5E9-7F9E3C47DF67}" srcOrd="0" destOrd="0" presId="urn:microsoft.com/office/officeart/2008/layout/CircleAccentTimeline"/>
    <dgm:cxn modelId="{34F38B2B-5850-4AF2-843D-52E0758B3D31}" type="presParOf" srcId="{4194F495-0B49-4686-B89E-B97A23BB18B4}" destId="{72BA280D-2F57-47BB-AE67-6C6F9DCEF2B7}" srcOrd="0" destOrd="0" presId="urn:microsoft.com/office/officeart/2008/layout/CircleAccentTimeline"/>
    <dgm:cxn modelId="{A810E50A-FAB2-4567-B4C9-154D65186FBE}" type="presParOf" srcId="{72BA280D-2F57-47BB-AE67-6C6F9DCEF2B7}" destId="{A85A93E5-AB9A-439C-9142-AD5A4BFF47F6}" srcOrd="0" destOrd="0" presId="urn:microsoft.com/office/officeart/2008/layout/CircleAccentTimeline"/>
    <dgm:cxn modelId="{29101706-20B5-4788-BAAA-3323831DA6E0}" type="presParOf" srcId="{72BA280D-2F57-47BB-AE67-6C6F9DCEF2B7}" destId="{54C7621A-D6FD-4F3F-A78E-16DC33A75367}" srcOrd="1" destOrd="0" presId="urn:microsoft.com/office/officeart/2008/layout/CircleAccentTimeline"/>
    <dgm:cxn modelId="{843DA397-BDB3-438D-8D73-128606B8D117}" type="presParOf" srcId="{72BA280D-2F57-47BB-AE67-6C6F9DCEF2B7}" destId="{881FE880-CBDD-4C9E-976D-9F4A6678AD39}" srcOrd="2" destOrd="0" presId="urn:microsoft.com/office/officeart/2008/layout/CircleAccentTimeline"/>
    <dgm:cxn modelId="{CA700570-A6C9-43A8-8696-F477E12E3A3F}" type="presParOf" srcId="{4194F495-0B49-4686-B89E-B97A23BB18B4}" destId="{7A6036F4-EEA5-4903-9DE5-D9694BAEBE8F}" srcOrd="1" destOrd="0" presId="urn:microsoft.com/office/officeart/2008/layout/CircleAccentTimeline"/>
    <dgm:cxn modelId="{FF8332F9-44E5-41B6-9EBA-217B30D8AD4C}" type="presParOf" srcId="{4194F495-0B49-4686-B89E-B97A23BB18B4}" destId="{5A15437C-29B6-45E4-ABC8-804D55EA2C12}" srcOrd="2" destOrd="0" presId="urn:microsoft.com/office/officeart/2008/layout/CircleAccentTimeline"/>
    <dgm:cxn modelId="{72D3A376-054A-4E4A-A08F-751130B09353}" type="presParOf" srcId="{4194F495-0B49-4686-B89E-B97A23BB18B4}" destId="{4521085B-57FF-4187-965D-FA4F9834B060}" srcOrd="3" destOrd="0" presId="urn:microsoft.com/office/officeart/2008/layout/CircleAccentTimeline"/>
    <dgm:cxn modelId="{CA10B26A-8F72-4901-8770-18F686A823D8}" type="presParOf" srcId="{4194F495-0B49-4686-B89E-B97A23BB18B4}" destId="{D6F2FDF2-4FC9-4898-B249-F15720FF4B93}" srcOrd="4" destOrd="0" presId="urn:microsoft.com/office/officeart/2008/layout/CircleAccentTimeline"/>
    <dgm:cxn modelId="{E4D7D07D-01C0-4914-9F38-E99EBDA878C4}" type="presParOf" srcId="{D6F2FDF2-4FC9-4898-B249-F15720FF4B93}" destId="{72AEB429-AFAD-4F8B-877D-CB3A79995C59}" srcOrd="0" destOrd="0" presId="urn:microsoft.com/office/officeart/2008/layout/CircleAccentTimeline"/>
    <dgm:cxn modelId="{AF55A5F7-C28D-47C3-9C80-04AC0BBB23E1}" type="presParOf" srcId="{D6F2FDF2-4FC9-4898-B249-F15720FF4B93}" destId="{6749C0EA-1B99-400E-B5E9-7F9E3C47DF67}" srcOrd="1" destOrd="0" presId="urn:microsoft.com/office/officeart/2008/layout/CircleAccentTimeline"/>
    <dgm:cxn modelId="{D63CD219-EF6C-406F-88A2-9D5481E6F33B}" type="presParOf" srcId="{D6F2FDF2-4FC9-4898-B249-F15720FF4B93}" destId="{D74D6160-1F48-48F0-82A2-4366561C4041}" srcOrd="2" destOrd="0" presId="urn:microsoft.com/office/officeart/2008/layout/CircleAccentTimeline"/>
    <dgm:cxn modelId="{A8DAB5F6-9F43-4073-9CDD-65DD04F81DFE}" type="presParOf" srcId="{4194F495-0B49-4686-B89E-B97A23BB18B4}" destId="{660F1FA7-DA77-4396-B8D6-22808B8616BE}" srcOrd="5" destOrd="0" presId="urn:microsoft.com/office/officeart/2008/layout/CircleAccentTimeline"/>
    <dgm:cxn modelId="{2BE8F31B-F130-42B7-9C6F-E6241C8B4B27}" type="presParOf" srcId="{4194F495-0B49-4686-B89E-B97A23BB18B4}" destId="{D9DB7CED-9F6A-410E-A044-A80D83E84995}" srcOrd="6" destOrd="0" presId="urn:microsoft.com/office/officeart/2008/layout/CircleAccentTimeline"/>
    <dgm:cxn modelId="{0943DAC1-154B-4DBA-A776-CCB6F9326963}" type="presParOf" srcId="{4194F495-0B49-4686-B89E-B97A23BB18B4}" destId="{864F737A-FA72-4B29-B184-6439EF74AAF7}" srcOrd="7" destOrd="0" presId="urn:microsoft.com/office/officeart/2008/layout/CircleAccentTimeline"/>
    <dgm:cxn modelId="{A0A67F21-55A5-437A-938D-78E18C6987B6}" type="presParOf" srcId="{4194F495-0B49-4686-B89E-B97A23BB18B4}" destId="{6A2CAB2B-C7B1-493E-A71F-E3B5B573893C}" srcOrd="8" destOrd="0" presId="urn:microsoft.com/office/officeart/2008/layout/CircleAccentTimeline"/>
    <dgm:cxn modelId="{A9B1679F-C7AD-4C92-9C31-C10F93952DA0}" type="presParOf" srcId="{6A2CAB2B-C7B1-493E-A71F-E3B5B573893C}" destId="{8B67CF79-00AA-4519-A733-8B3C247B2366}" srcOrd="0" destOrd="0" presId="urn:microsoft.com/office/officeart/2008/layout/CircleAccentTimeline"/>
    <dgm:cxn modelId="{4B0A5EB5-C147-4BDC-9B58-897A8ED3981E}" type="presParOf" srcId="{6A2CAB2B-C7B1-493E-A71F-E3B5B573893C}" destId="{713CAC38-2807-4574-93E9-2BD9E3D32931}" srcOrd="1" destOrd="0" presId="urn:microsoft.com/office/officeart/2008/layout/CircleAccentTimeline"/>
    <dgm:cxn modelId="{3B746FE1-0EBB-4C8C-B404-6CA96FC19FBD}" type="presParOf" srcId="{6A2CAB2B-C7B1-493E-A71F-E3B5B573893C}" destId="{E34EC4A5-7504-473F-BCC0-A5B138B3F9BD}" srcOrd="2" destOrd="0" presId="urn:microsoft.com/office/officeart/2008/layout/CircleAccentTimeline"/>
    <dgm:cxn modelId="{DFD37809-B79A-4B5C-A3AC-3BE1B9244E03}" type="presParOf" srcId="{4194F495-0B49-4686-B89E-B97A23BB18B4}" destId="{BAE4CFDA-115B-48C3-BC5B-0C57E123303D}" srcOrd="9" destOrd="0" presId="urn:microsoft.com/office/officeart/2008/layout/CircleAccentTimeline"/>
    <dgm:cxn modelId="{903558A0-6A4A-41FF-A78B-65DAEAC53511}" type="presParOf" srcId="{4194F495-0B49-4686-B89E-B97A23BB18B4}" destId="{299BEAB5-09C2-4DD9-8445-0C348B128F80}" srcOrd="10" destOrd="0" presId="urn:microsoft.com/office/officeart/2008/layout/CircleAccentTimeline"/>
    <dgm:cxn modelId="{EE23AF76-0A99-4B17-9294-37C29E31F6A6}" type="presParOf" srcId="{4194F495-0B49-4686-B89E-B97A23BB18B4}" destId="{DFFB04B7-67A0-4390-B208-09B0F7490460}" srcOrd="11" destOrd="0" presId="urn:microsoft.com/office/officeart/2008/layout/CircleAccentTimeline"/>
    <dgm:cxn modelId="{2B01E353-A43A-4964-9343-85D887828D90}" type="presParOf" srcId="{4194F495-0B49-4686-B89E-B97A23BB18B4}" destId="{7F1386DD-3F5F-40D1-855C-3AA0BEF67EEA}" srcOrd="12" destOrd="0" presId="urn:microsoft.com/office/officeart/2008/layout/CircleAccentTimeline"/>
    <dgm:cxn modelId="{E90BD173-F3F0-4C53-8D97-CB729A558F67}" type="presParOf" srcId="{7F1386DD-3F5F-40D1-855C-3AA0BEF67EEA}" destId="{1B7B2673-0339-44E0-8C0E-95BA89778014}" srcOrd="0" destOrd="0" presId="urn:microsoft.com/office/officeart/2008/layout/CircleAccentTimeline"/>
    <dgm:cxn modelId="{6D5CD6DA-E83F-4683-A423-3619F347DA9D}" type="presParOf" srcId="{7F1386DD-3F5F-40D1-855C-3AA0BEF67EEA}" destId="{D9AE80C5-FF95-4AE8-B7A0-6BF19841CD23}" srcOrd="1" destOrd="0" presId="urn:microsoft.com/office/officeart/2008/layout/CircleAccentTimeline"/>
    <dgm:cxn modelId="{A583509F-E5E3-4559-985F-B8E64D33CD9B}" type="presParOf" srcId="{7F1386DD-3F5F-40D1-855C-3AA0BEF67EEA}" destId="{036203D8-CFB2-4A4A-BB12-FCFFFB4534F3}" srcOrd="2" destOrd="0" presId="urn:microsoft.com/office/officeart/2008/layout/CircleAccentTimeline"/>
    <dgm:cxn modelId="{D94AB757-077A-4A41-9D42-0DDB57C5C12F}" type="presParOf" srcId="{4194F495-0B49-4686-B89E-B97A23BB18B4}" destId="{4A66CCD4-E4C0-46DF-A8CB-F5BEBA8D65DB}" srcOrd="13" destOrd="0" presId="urn:microsoft.com/office/officeart/2008/layout/CircleAccentTimeline"/>
    <dgm:cxn modelId="{0F8BBEE3-5D76-4021-B97E-64E9CD3DE01B}" type="presParOf" srcId="{4194F495-0B49-4686-B89E-B97A23BB18B4}" destId="{F233BC77-65F9-4193-BBB4-BA224B8DC6D8}" srcOrd="14" destOrd="0" presId="urn:microsoft.com/office/officeart/2008/layout/CircleAccentTimeline"/>
    <dgm:cxn modelId="{B963DC8A-BE88-44BE-A047-653DAFE0CAFC}" type="presParOf" srcId="{4194F495-0B49-4686-B89E-B97A23BB18B4}" destId="{BB2FC4C1-DE0C-4007-94FF-07B09E2F45FC}" srcOrd="15" destOrd="0" presId="urn:microsoft.com/office/officeart/2008/layout/CircleAccentTimeline"/>
    <dgm:cxn modelId="{BBDD277A-78EC-49BD-B8D3-4E9374BF1A60}" type="presParOf" srcId="{BB2FC4C1-DE0C-4007-94FF-07B09E2F45FC}" destId="{1D3B3624-0AA7-4260-AE86-8595E24ED09E}" srcOrd="0" destOrd="0" presId="urn:microsoft.com/office/officeart/2008/layout/CircleAccentTimeline"/>
    <dgm:cxn modelId="{B0BD29E2-811D-4871-8706-AD5DFF6E0F14}" type="presParOf" srcId="{BB2FC4C1-DE0C-4007-94FF-07B09E2F45FC}" destId="{E648DC65-DF54-488E-83A7-B6467C479D02}" srcOrd="1" destOrd="0" presId="urn:microsoft.com/office/officeart/2008/layout/CircleAccentTimeline"/>
    <dgm:cxn modelId="{2BB7700E-B761-421D-AF9E-80E4FCAA15C9}" type="presParOf" srcId="{BB2FC4C1-DE0C-4007-94FF-07B09E2F45FC}" destId="{397B2BC9-2DC7-4323-A973-8EBE6C5525E1}" srcOrd="2" destOrd="0" presId="urn:microsoft.com/office/officeart/2008/layout/CircleAccentTimeline"/>
    <dgm:cxn modelId="{B6F7683A-11EE-4122-B761-00300B8EE15D}" type="presParOf" srcId="{4194F495-0B49-4686-B89E-B97A23BB18B4}" destId="{EE0415B3-96F2-4DB9-B6AD-89D235C03A43}" srcOrd="16" destOrd="0" presId="urn:microsoft.com/office/officeart/2008/layout/CircleAccentTimeline"/>
    <dgm:cxn modelId="{E226A4C0-530A-410A-B93B-D66EE1704D94}" type="presParOf" srcId="{4194F495-0B49-4686-B89E-B97A23BB18B4}" destId="{8A2CF88D-EAB5-4031-81BE-BD70FF155C41}" srcOrd="17" destOrd="0" presId="urn:microsoft.com/office/officeart/2008/layout/CircleAccentTimeline"/>
    <dgm:cxn modelId="{464A07FA-CF6C-41D4-BBCB-88EF611B97FD}" type="presParOf" srcId="{4194F495-0B49-4686-B89E-B97A23BB18B4}" destId="{0164AEFD-1143-4899-AE17-946914F9D91B}" srcOrd="18" destOrd="0" presId="urn:microsoft.com/office/officeart/2008/layout/CircleAccentTimeline"/>
    <dgm:cxn modelId="{AA4828E6-A4B5-4FAA-A462-0D915839047A}" type="presParOf" srcId="{4194F495-0B49-4686-B89E-B97A23BB18B4}" destId="{74D01DDB-BEC1-43BC-AC8F-8E2EB8FCA24C}" srcOrd="19" destOrd="0" presId="urn:microsoft.com/office/officeart/2008/layout/CircleAccentTimeline"/>
    <dgm:cxn modelId="{C4E823BC-5F93-44D7-9043-D0BE29E0D2E8}" type="presParOf" srcId="{74D01DDB-BEC1-43BC-AC8F-8E2EB8FCA24C}" destId="{2E456752-9A8D-4597-8B9D-1337E2E3BB15}" srcOrd="0" destOrd="0" presId="urn:microsoft.com/office/officeart/2008/layout/CircleAccentTimeline"/>
    <dgm:cxn modelId="{DE03F2A8-042D-47E5-B967-CAF6F224382B}" type="presParOf" srcId="{74D01DDB-BEC1-43BC-AC8F-8E2EB8FCA24C}" destId="{DB3BF36B-C726-491E-B973-D7822FF7B562}" srcOrd="1" destOrd="0" presId="urn:microsoft.com/office/officeart/2008/layout/CircleAccentTimeline"/>
    <dgm:cxn modelId="{B0DCAA75-BCF7-499B-842A-DAB1DB3371BA}" type="presParOf" srcId="{74D01DDB-BEC1-43BC-AC8F-8E2EB8FCA24C}" destId="{36887002-B3D0-42CD-A990-923EC387A697}" srcOrd="2" destOrd="0" presId="urn:microsoft.com/office/officeart/2008/layout/CircleAccentTimeline"/>
    <dgm:cxn modelId="{CF2C4B72-6509-44B3-8C85-4D4FCD12D3F3}" type="presParOf" srcId="{4194F495-0B49-4686-B89E-B97A23BB18B4}" destId="{B961B91F-2EBD-4DE8-BE5E-77E7BB85C06A}" srcOrd="20" destOrd="0" presId="urn:microsoft.com/office/officeart/2008/layout/CircleAccentTimeline"/>
    <dgm:cxn modelId="{84458A49-6B38-48EE-88A5-8444314CD042}" type="presParOf" srcId="{4194F495-0B49-4686-B89E-B97A23BB18B4}" destId="{AD21AC62-D464-4768-A2F6-D755B97237D7}" srcOrd="21" destOrd="0" presId="urn:microsoft.com/office/officeart/2008/layout/CircleAccentTimeline"/>
    <dgm:cxn modelId="{4770908A-0F8F-4686-974A-0EB3B95EC481}" type="presParOf" srcId="{4194F495-0B49-4686-B89E-B97A23BB18B4}" destId="{34AF417E-99ED-402F-A980-B6140588A2C9}" srcOrd="22" destOrd="0" presId="urn:microsoft.com/office/officeart/2008/layout/CircleAccentTimeline"/>
    <dgm:cxn modelId="{BE720A63-8267-4C21-ACD3-AEFE2E75EF19}" type="presParOf" srcId="{4194F495-0B49-4686-B89E-B97A23BB18B4}" destId="{4C1CC8BA-FA5F-47D2-A1F0-699E90D9D818}" srcOrd="23" destOrd="0" presId="urn:microsoft.com/office/officeart/2008/layout/CircleAccentTimeline"/>
    <dgm:cxn modelId="{50BC4F52-4097-428B-8AC0-4C55D751E697}" type="presParOf" srcId="{4C1CC8BA-FA5F-47D2-A1F0-699E90D9D818}" destId="{EE45DA57-5C87-4318-9528-38910594B01E}" srcOrd="0" destOrd="0" presId="urn:microsoft.com/office/officeart/2008/layout/CircleAccentTimeline"/>
    <dgm:cxn modelId="{B00F709D-63DA-4E26-AA14-6C04AA01ACAA}" type="presParOf" srcId="{4C1CC8BA-FA5F-47D2-A1F0-699E90D9D818}" destId="{7B868461-920B-4257-AAE0-91738CB6D378}" srcOrd="1" destOrd="0" presId="urn:microsoft.com/office/officeart/2008/layout/CircleAccentTimeline"/>
    <dgm:cxn modelId="{9CC33DB0-1695-4730-8B97-49AA4B8D6357}" type="presParOf" srcId="{4C1CC8BA-FA5F-47D2-A1F0-699E90D9D818}" destId="{69707822-003F-4B4C-A950-F87BC193EFF9}" srcOrd="2" destOrd="0" presId="urn:microsoft.com/office/officeart/2008/layout/CircleAccentTimeline"/>
    <dgm:cxn modelId="{15DA746C-E2B0-4DAD-AE1B-37735653CB23}" type="presParOf" srcId="{4194F495-0B49-4686-B89E-B97A23BB18B4}" destId="{CFA614EE-2451-4C59-8599-4CC74D9964C8}" srcOrd="24" destOrd="0" presId="urn:microsoft.com/office/officeart/2008/layout/CircleAccentTimeline"/>
    <dgm:cxn modelId="{CFFBD8F1-A4EC-4439-B8E6-0BB8E3370794}" type="presParOf" srcId="{4194F495-0B49-4686-B89E-B97A23BB18B4}" destId="{7B16BD20-3BD9-4E46-BFE7-10183CF678F6}" srcOrd="25"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5410"/>
          <a:ext cx="5607050" cy="1404794"/>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391835" y="489524"/>
          <a:ext cx="436565" cy="43656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024296" y="5410"/>
          <a:ext cx="4374806" cy="140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74" tIns="148674" rIns="148674" bIns="148674" numCol="1" spcCol="1270" rtlCol="0" anchor="ctr" anchorCtr="0">
          <a:noAutofit/>
        </a:bodyPr>
        <a:lstStyle/>
        <a:p>
          <a:pPr marL="0" lvl="0" indent="0" algn="l" defTabSz="1111250" rtl="0">
            <a:lnSpc>
              <a:spcPct val="100000"/>
            </a:lnSpc>
            <a:spcBef>
              <a:spcPct val="0"/>
            </a:spcBef>
            <a:spcAft>
              <a:spcPct val="35000"/>
            </a:spcAft>
            <a:buNone/>
          </a:pPr>
          <a:r>
            <a:rPr lang="es-ES" sz="2500" kern="1200" noProof="0" dirty="0">
              <a:solidFill>
                <a:schemeClr val="bg1"/>
              </a:solidFill>
              <a:effectLst>
                <a:glow rad="152400">
                  <a:schemeClr val="bg1">
                    <a:alpha val="19000"/>
                  </a:schemeClr>
                </a:glow>
              </a:effectLst>
            </a:rPr>
            <a:t>01 Risco </a:t>
          </a:r>
          <a:r>
            <a:rPr lang="es-ES" sz="2500" kern="1200" noProof="0" dirty="0" err="1">
              <a:solidFill>
                <a:schemeClr val="bg1"/>
              </a:solidFill>
              <a:effectLst>
                <a:glow rad="152400">
                  <a:schemeClr val="bg1">
                    <a:alpha val="19000"/>
                  </a:schemeClr>
                </a:glow>
              </a:effectLst>
            </a:rPr>
            <a:t>operacións</a:t>
          </a:r>
          <a:r>
            <a:rPr lang="es-ES" sz="2500" kern="1200" noProof="0" dirty="0">
              <a:solidFill>
                <a:schemeClr val="bg1"/>
              </a:solidFill>
              <a:effectLst>
                <a:glow rad="152400">
                  <a:schemeClr val="bg1">
                    <a:alpha val="19000"/>
                  </a:schemeClr>
                </a:glow>
              </a:effectLst>
            </a:rPr>
            <a:t> </a:t>
          </a:r>
          <a:r>
            <a:rPr lang="es-ES" sz="2500" kern="1200" noProof="0" dirty="0" err="1">
              <a:solidFill>
                <a:schemeClr val="bg1"/>
              </a:solidFill>
              <a:effectLst>
                <a:glow rad="152400">
                  <a:schemeClr val="bg1">
                    <a:alpha val="19000"/>
                  </a:schemeClr>
                </a:glow>
              </a:effectLst>
            </a:rPr>
            <a:t>financeiras</a:t>
          </a:r>
          <a:endParaRPr lang="es-ES" sz="2500" kern="1200" noProof="0" dirty="0">
            <a:solidFill>
              <a:schemeClr val="bg1"/>
            </a:solidFill>
            <a:effectLst>
              <a:glow rad="152400">
                <a:schemeClr val="bg1">
                  <a:alpha val="19000"/>
                </a:schemeClr>
              </a:glow>
            </a:effectLst>
          </a:endParaRPr>
        </a:p>
      </dsp:txBody>
      <dsp:txXfrm>
        <a:off x="1024296" y="5410"/>
        <a:ext cx="4374806" cy="1404794"/>
      </dsp:txXfrm>
    </dsp:sp>
    <dsp:sp modelId="{79919C57-A32A-40F6-B106-B4E0CE644E4C}">
      <dsp:nvSpPr>
        <dsp:cNvPr id="0" name=""/>
        <dsp:cNvSpPr/>
      </dsp:nvSpPr>
      <dsp:spPr>
        <a:xfrm>
          <a:off x="0" y="1761402"/>
          <a:ext cx="5607050" cy="1404794"/>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391835" y="2245517"/>
          <a:ext cx="436565" cy="436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075377" y="1761402"/>
          <a:ext cx="4272644" cy="140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74" tIns="148674" rIns="148674" bIns="148674" numCol="1" spcCol="1270" rtlCol="0" anchor="ctr" anchorCtr="0">
          <a:noAutofit/>
        </a:bodyPr>
        <a:lstStyle/>
        <a:p>
          <a:pPr marL="0" lvl="0" indent="0" algn="l" defTabSz="1111250" rtl="0">
            <a:lnSpc>
              <a:spcPct val="100000"/>
            </a:lnSpc>
            <a:spcBef>
              <a:spcPct val="0"/>
            </a:spcBef>
            <a:spcAft>
              <a:spcPct val="35000"/>
            </a:spcAft>
            <a:buNone/>
          </a:pPr>
          <a:r>
            <a:rPr lang="es-ES" sz="2500" kern="1200" noProof="0" dirty="0">
              <a:solidFill>
                <a:schemeClr val="bg1"/>
              </a:solidFill>
              <a:effectLst>
                <a:glow rad="152400">
                  <a:schemeClr val="bg1">
                    <a:alpha val="19000"/>
                  </a:schemeClr>
                </a:glow>
              </a:effectLst>
            </a:rPr>
            <a:t>02 </a:t>
          </a:r>
          <a:r>
            <a:rPr lang="es-ES" sz="2500" kern="1200" noProof="0" dirty="0" err="1">
              <a:solidFill>
                <a:schemeClr val="bg1"/>
              </a:solidFill>
              <a:effectLst>
                <a:glow rad="152400">
                  <a:schemeClr val="bg1">
                    <a:alpha val="19000"/>
                  </a:schemeClr>
                </a:glow>
              </a:effectLst>
            </a:rPr>
            <a:t>Endebedamento</a:t>
          </a:r>
          <a:endParaRPr lang="es-ES" sz="2500" kern="1200" noProof="0" dirty="0">
            <a:solidFill>
              <a:schemeClr val="bg1"/>
            </a:solidFill>
            <a:effectLst>
              <a:glow rad="152400">
                <a:schemeClr val="bg1">
                  <a:alpha val="19000"/>
                </a:schemeClr>
              </a:glow>
            </a:effectLst>
          </a:endParaRPr>
        </a:p>
      </dsp:txBody>
      <dsp:txXfrm>
        <a:off x="1075377" y="1761402"/>
        <a:ext cx="4272644" cy="1404794"/>
      </dsp:txXfrm>
    </dsp:sp>
    <dsp:sp modelId="{436A8B1C-2D30-44BB-9150-7099503C8960}">
      <dsp:nvSpPr>
        <dsp:cNvPr id="0" name=""/>
        <dsp:cNvSpPr/>
      </dsp:nvSpPr>
      <dsp:spPr>
        <a:xfrm>
          <a:off x="0" y="3517395"/>
          <a:ext cx="5607050" cy="1404794"/>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1A8B8B62-3037-4506-89D7-28710774070B}">
      <dsp:nvSpPr>
        <dsp:cNvPr id="0" name=""/>
        <dsp:cNvSpPr/>
      </dsp:nvSpPr>
      <dsp:spPr>
        <a:xfrm>
          <a:off x="374254" y="4039392"/>
          <a:ext cx="360800" cy="3608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847293-6F0A-4807-B203-585610F4F535}">
      <dsp:nvSpPr>
        <dsp:cNvPr id="0" name=""/>
        <dsp:cNvSpPr/>
      </dsp:nvSpPr>
      <dsp:spPr>
        <a:xfrm>
          <a:off x="1109308" y="3517395"/>
          <a:ext cx="3982926" cy="140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74" tIns="148674" rIns="148674" bIns="148674" numCol="1" spcCol="1270" rtlCol="0" anchor="ctr" anchorCtr="0">
          <a:noAutofit/>
        </a:bodyPr>
        <a:lstStyle/>
        <a:p>
          <a:pPr marL="0" lvl="0" indent="0" algn="l" defTabSz="1111250" rtl="0">
            <a:lnSpc>
              <a:spcPct val="100000"/>
            </a:lnSpc>
            <a:spcBef>
              <a:spcPct val="0"/>
            </a:spcBef>
            <a:spcAft>
              <a:spcPct val="35000"/>
            </a:spcAft>
            <a:buNone/>
          </a:pPr>
          <a:r>
            <a:rPr lang="es-ES" sz="2500" kern="1200" noProof="0" dirty="0">
              <a:solidFill>
                <a:schemeClr val="bg1"/>
              </a:solidFill>
              <a:effectLst>
                <a:glow rad="152400">
                  <a:schemeClr val="bg1">
                    <a:alpha val="19000"/>
                  </a:schemeClr>
                </a:glow>
              </a:effectLst>
            </a:rPr>
            <a:t>03 </a:t>
          </a:r>
          <a:r>
            <a:rPr lang="es-ES" sz="2500" kern="1200" noProof="0" dirty="0" err="1">
              <a:solidFill>
                <a:schemeClr val="bg1"/>
              </a:solidFill>
              <a:effectLst>
                <a:glow rad="152400">
                  <a:schemeClr val="bg1">
                    <a:alpha val="19000"/>
                  </a:schemeClr>
                </a:glow>
              </a:effectLst>
            </a:rPr>
            <a:t>Ciberseguridade</a:t>
          </a:r>
          <a:endParaRPr lang="es-ES" sz="2500" kern="1200" noProof="0" dirty="0">
            <a:solidFill>
              <a:schemeClr val="bg1"/>
            </a:solidFill>
            <a:effectLst>
              <a:glow rad="152400">
                <a:schemeClr val="bg1">
                  <a:alpha val="19000"/>
                </a:schemeClr>
              </a:glow>
            </a:effectLst>
          </a:endParaRPr>
        </a:p>
      </dsp:txBody>
      <dsp:txXfrm>
        <a:off x="1109308" y="3517395"/>
        <a:ext cx="3982926" cy="1404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A93E5-AB9A-439C-9142-AD5A4BFF47F6}">
      <dsp:nvSpPr>
        <dsp:cNvPr id="0" name=""/>
        <dsp:cNvSpPr/>
      </dsp:nvSpPr>
      <dsp:spPr>
        <a:xfrm>
          <a:off x="2784" y="2660246"/>
          <a:ext cx="1196336" cy="1196336"/>
        </a:xfrm>
        <a:prstGeom prst="donut">
          <a:avLst>
            <a:gd name="adj" fmla="val 20000"/>
          </a:avLst>
        </a:prstGeom>
        <a:gradFill rotWithShape="0">
          <a:gsLst>
            <a:gs pos="0">
              <a:schemeClr val="accent1">
                <a:lumMod val="20000"/>
                <a:lumOff val="80000"/>
              </a:schemeClr>
            </a:gs>
            <a:gs pos="100000">
              <a:schemeClr val="accent1"/>
            </a:gs>
          </a:gsLst>
          <a:lin ang="5400000" scaled="0"/>
        </a:gra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54C7621A-D6FD-4F3F-A78E-16DC33A75367}">
      <dsp:nvSpPr>
        <dsp:cNvPr id="0" name=""/>
        <dsp:cNvSpPr/>
      </dsp:nvSpPr>
      <dsp:spPr>
        <a:xfrm rot="17700000">
          <a:off x="424319" y="1512007"/>
          <a:ext cx="1487179" cy="71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rtlCol="0" anchor="ctr" anchorCtr="0">
          <a:noAutofit/>
        </a:bodyPr>
        <a:lstStyle/>
        <a:p>
          <a:pPr marL="0" lvl="0" indent="0" algn="l" defTabSz="800100" rtl="0">
            <a:lnSpc>
              <a:spcPct val="90000"/>
            </a:lnSpc>
            <a:spcBef>
              <a:spcPct val="0"/>
            </a:spcBef>
            <a:spcAft>
              <a:spcPct val="35000"/>
            </a:spcAft>
            <a:buNone/>
          </a:pPr>
          <a:r>
            <a:rPr lang="es-ES" sz="1800" b="1" kern="1200" noProof="0" dirty="0"/>
            <a:t>Hito 1</a:t>
          </a:r>
        </a:p>
      </dsp:txBody>
      <dsp:txXfrm>
        <a:off x="424319" y="1512007"/>
        <a:ext cx="1487179" cy="716705"/>
      </dsp:txXfrm>
    </dsp:sp>
    <dsp:sp modelId="{72AEB429-AFAD-4F8B-877D-CB3A79995C59}">
      <dsp:nvSpPr>
        <dsp:cNvPr id="0" name=""/>
        <dsp:cNvSpPr/>
      </dsp:nvSpPr>
      <dsp:spPr>
        <a:xfrm>
          <a:off x="1419721" y="3078416"/>
          <a:ext cx="359997" cy="359997"/>
        </a:xfrm>
        <a:prstGeom prst="ellipse">
          <a:avLst/>
        </a:prstGeom>
        <a:noFill/>
        <a:ln w="19050">
          <a:solidFill>
            <a:schemeClr val="bg1">
              <a:lumMod val="75000"/>
            </a:schemeClr>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6749C0EA-1B99-400E-B5E9-7F9E3C47DF67}">
      <dsp:nvSpPr>
        <dsp:cNvPr id="0" name=""/>
        <dsp:cNvSpPr/>
      </dsp:nvSpPr>
      <dsp:spPr>
        <a:xfrm rot="17700000">
          <a:off x="553773" y="3888000"/>
          <a:ext cx="1286480" cy="62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rtlCol="0" anchor="ctr" anchorCtr="0">
          <a:noAutofit/>
        </a:bodyPr>
        <a:lstStyle/>
        <a:p>
          <a:pPr marL="0" lvl="0" indent="0" algn="r" defTabSz="622300" rtl="0">
            <a:lnSpc>
              <a:spcPct val="90000"/>
            </a:lnSpc>
            <a:spcBef>
              <a:spcPct val="0"/>
            </a:spcBef>
            <a:spcAft>
              <a:spcPct val="35000"/>
            </a:spcAft>
            <a:buNone/>
          </a:pPr>
          <a:r>
            <a:rPr lang="es-ES" sz="1400" kern="1200" noProof="0" dirty="0"/>
            <a:t> Planeación</a:t>
          </a:r>
        </a:p>
      </dsp:txBody>
      <dsp:txXfrm>
        <a:off x="553773" y="3888000"/>
        <a:ext cx="1286480" cy="620292"/>
      </dsp:txXfrm>
    </dsp:sp>
    <dsp:sp modelId="{D74D6160-1F48-48F0-82A2-4366561C4041}">
      <dsp:nvSpPr>
        <dsp:cNvPr id="0" name=""/>
        <dsp:cNvSpPr/>
      </dsp:nvSpPr>
      <dsp:spPr>
        <a:xfrm rot="17700000">
          <a:off x="1359186" y="2084311"/>
          <a:ext cx="1286480" cy="620292"/>
        </a:xfrm>
        <a:prstGeom prst="rect">
          <a:avLst/>
        </a:prstGeom>
        <a:noFill/>
        <a:ln>
          <a:noFill/>
        </a:ln>
        <a:effectLst/>
      </dsp:spPr>
      <dsp:style>
        <a:lnRef idx="0">
          <a:scrgbClr r="0" g="0" b="0"/>
        </a:lnRef>
        <a:fillRef idx="0">
          <a:scrgbClr r="0" g="0" b="0"/>
        </a:fillRef>
        <a:effectRef idx="0">
          <a:scrgbClr r="0" g="0" b="0"/>
        </a:effectRef>
        <a:fontRef idx="minor"/>
      </dsp:style>
    </dsp:sp>
    <dsp:sp modelId="{8B67CF79-00AA-4519-A733-8B3C247B2366}">
      <dsp:nvSpPr>
        <dsp:cNvPr id="0" name=""/>
        <dsp:cNvSpPr/>
      </dsp:nvSpPr>
      <dsp:spPr>
        <a:xfrm>
          <a:off x="2130712" y="3078416"/>
          <a:ext cx="359997" cy="359997"/>
        </a:xfrm>
        <a:prstGeom prst="ellipse">
          <a:avLst/>
        </a:prstGeom>
        <a:noFill/>
        <a:ln w="19050">
          <a:solidFill>
            <a:schemeClr val="bg1">
              <a:lumMod val="75000"/>
            </a:schemeClr>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713CAC38-2807-4574-93E9-2BD9E3D32931}">
      <dsp:nvSpPr>
        <dsp:cNvPr id="0" name=""/>
        <dsp:cNvSpPr/>
      </dsp:nvSpPr>
      <dsp:spPr>
        <a:xfrm rot="17700000">
          <a:off x="1264765" y="3888000"/>
          <a:ext cx="1286480" cy="62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rtlCol="0" anchor="ctr" anchorCtr="0">
          <a:noAutofit/>
        </a:bodyPr>
        <a:lstStyle/>
        <a:p>
          <a:pPr marL="0" lvl="0" indent="0" algn="r" defTabSz="622300" rtl="0">
            <a:lnSpc>
              <a:spcPct val="90000"/>
            </a:lnSpc>
            <a:spcBef>
              <a:spcPct val="0"/>
            </a:spcBef>
            <a:spcAft>
              <a:spcPct val="35000"/>
            </a:spcAft>
            <a:buNone/>
          </a:pPr>
          <a:r>
            <a:rPr lang="es-ES" sz="1400" kern="1200" noProof="0" dirty="0"/>
            <a:t>Inversión inicial</a:t>
          </a:r>
        </a:p>
      </dsp:txBody>
      <dsp:txXfrm>
        <a:off x="1264765" y="3888000"/>
        <a:ext cx="1286480" cy="620292"/>
      </dsp:txXfrm>
    </dsp:sp>
    <dsp:sp modelId="{E34EC4A5-7504-473F-BCC0-A5B138B3F9BD}">
      <dsp:nvSpPr>
        <dsp:cNvPr id="0" name=""/>
        <dsp:cNvSpPr/>
      </dsp:nvSpPr>
      <dsp:spPr>
        <a:xfrm rot="17700000">
          <a:off x="2070177" y="2084311"/>
          <a:ext cx="1286480" cy="620292"/>
        </a:xfrm>
        <a:prstGeom prst="rect">
          <a:avLst/>
        </a:prstGeom>
        <a:noFill/>
        <a:ln>
          <a:noFill/>
        </a:ln>
        <a:effectLst/>
      </dsp:spPr>
      <dsp:style>
        <a:lnRef idx="0">
          <a:scrgbClr r="0" g="0" b="0"/>
        </a:lnRef>
        <a:fillRef idx="0">
          <a:scrgbClr r="0" g="0" b="0"/>
        </a:fillRef>
        <a:effectRef idx="0">
          <a:scrgbClr r="0" g="0" b="0"/>
        </a:effectRef>
        <a:fontRef idx="minor"/>
      </dsp:style>
    </dsp:sp>
    <dsp:sp modelId="{1B7B2673-0339-44E0-8C0E-95BA89778014}">
      <dsp:nvSpPr>
        <dsp:cNvPr id="0" name=""/>
        <dsp:cNvSpPr/>
      </dsp:nvSpPr>
      <dsp:spPr>
        <a:xfrm>
          <a:off x="2841703" y="3078416"/>
          <a:ext cx="359997" cy="359997"/>
        </a:xfrm>
        <a:prstGeom prst="ellipse">
          <a:avLst/>
        </a:prstGeom>
        <a:noFill/>
        <a:ln w="19050">
          <a:solidFill>
            <a:schemeClr val="bg1">
              <a:lumMod val="75000"/>
            </a:schemeClr>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D9AE80C5-FF95-4AE8-B7A0-6BF19841CD23}">
      <dsp:nvSpPr>
        <dsp:cNvPr id="0" name=""/>
        <dsp:cNvSpPr/>
      </dsp:nvSpPr>
      <dsp:spPr>
        <a:xfrm rot="17700000">
          <a:off x="1975756" y="3888000"/>
          <a:ext cx="1286480" cy="62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rtlCol="0" anchor="ctr" anchorCtr="0">
          <a:noAutofit/>
        </a:bodyPr>
        <a:lstStyle/>
        <a:p>
          <a:pPr marL="0" lvl="0" indent="0" algn="r" defTabSz="622300" rtl="0">
            <a:lnSpc>
              <a:spcPct val="90000"/>
            </a:lnSpc>
            <a:spcBef>
              <a:spcPct val="0"/>
            </a:spcBef>
            <a:spcAft>
              <a:spcPct val="35000"/>
            </a:spcAft>
            <a:buNone/>
          </a:pPr>
          <a:r>
            <a:rPr lang="es-ES" sz="1400" kern="1200" noProof="0" dirty="0"/>
            <a:t>Comunicación</a:t>
          </a:r>
        </a:p>
      </dsp:txBody>
      <dsp:txXfrm>
        <a:off x="1975756" y="3888000"/>
        <a:ext cx="1286480" cy="620292"/>
      </dsp:txXfrm>
    </dsp:sp>
    <dsp:sp modelId="{036203D8-CFB2-4A4A-BB12-FCFFFB4534F3}">
      <dsp:nvSpPr>
        <dsp:cNvPr id="0" name=""/>
        <dsp:cNvSpPr/>
      </dsp:nvSpPr>
      <dsp:spPr>
        <a:xfrm rot="17700000">
          <a:off x="2781169" y="2084311"/>
          <a:ext cx="1286480" cy="620292"/>
        </a:xfrm>
        <a:prstGeom prst="rect">
          <a:avLst/>
        </a:prstGeom>
        <a:noFill/>
        <a:ln>
          <a:noFill/>
        </a:ln>
        <a:effectLst/>
      </dsp:spPr>
      <dsp:style>
        <a:lnRef idx="0">
          <a:scrgbClr r="0" g="0" b="0"/>
        </a:lnRef>
        <a:fillRef idx="0">
          <a:scrgbClr r="0" g="0" b="0"/>
        </a:fillRef>
        <a:effectRef idx="0">
          <a:scrgbClr r="0" g="0" b="0"/>
        </a:effectRef>
        <a:fontRef idx="minor"/>
      </dsp:style>
    </dsp:sp>
    <dsp:sp modelId="{1D3B3624-0AA7-4260-AE86-8595E24ED09E}">
      <dsp:nvSpPr>
        <dsp:cNvPr id="0" name=""/>
        <dsp:cNvSpPr/>
      </dsp:nvSpPr>
      <dsp:spPr>
        <a:xfrm>
          <a:off x="3422302" y="2660246"/>
          <a:ext cx="1196336" cy="1196336"/>
        </a:xfrm>
        <a:prstGeom prst="donut">
          <a:avLst>
            <a:gd name="adj" fmla="val 20000"/>
          </a:avLst>
        </a:prstGeom>
        <a:gradFill rotWithShape="0">
          <a:gsLst>
            <a:gs pos="0">
              <a:schemeClr val="tx2"/>
            </a:gs>
            <a:gs pos="100000">
              <a:schemeClr val="tx2">
                <a:lumMod val="5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48DC65-DF54-488E-83A7-B6467C479D02}">
      <dsp:nvSpPr>
        <dsp:cNvPr id="0" name=""/>
        <dsp:cNvSpPr/>
      </dsp:nvSpPr>
      <dsp:spPr>
        <a:xfrm rot="17700000">
          <a:off x="3843837" y="1512007"/>
          <a:ext cx="1487179" cy="71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rtlCol="0" anchor="ctr" anchorCtr="0">
          <a:noAutofit/>
        </a:bodyPr>
        <a:lstStyle/>
        <a:p>
          <a:pPr marL="0" lvl="0" indent="0" algn="l" defTabSz="800100" rtl="0">
            <a:lnSpc>
              <a:spcPct val="90000"/>
            </a:lnSpc>
            <a:spcBef>
              <a:spcPct val="0"/>
            </a:spcBef>
            <a:spcAft>
              <a:spcPct val="35000"/>
            </a:spcAft>
            <a:buNone/>
          </a:pPr>
          <a:r>
            <a:rPr lang="es-ES" sz="1800" b="1" kern="1200" noProof="0" dirty="0"/>
            <a:t>Hito 2</a:t>
          </a:r>
        </a:p>
      </dsp:txBody>
      <dsp:txXfrm>
        <a:off x="3843837" y="1512007"/>
        <a:ext cx="1487179" cy="716705"/>
      </dsp:txXfrm>
    </dsp:sp>
    <dsp:sp modelId="{2E456752-9A8D-4597-8B9D-1337E2E3BB15}">
      <dsp:nvSpPr>
        <dsp:cNvPr id="0" name=""/>
        <dsp:cNvSpPr/>
      </dsp:nvSpPr>
      <dsp:spPr>
        <a:xfrm>
          <a:off x="5037847" y="3078887"/>
          <a:ext cx="359997" cy="359997"/>
        </a:xfrm>
        <a:prstGeom prst="ellipse">
          <a:avLst/>
        </a:prstGeom>
        <a:noFill/>
        <a:ln w="19050">
          <a:solidFill>
            <a:schemeClr val="bg1">
              <a:lumMod val="75000"/>
            </a:schemeClr>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DB3BF36B-C726-491E-B973-D7822FF7B562}">
      <dsp:nvSpPr>
        <dsp:cNvPr id="0" name=""/>
        <dsp:cNvSpPr/>
      </dsp:nvSpPr>
      <dsp:spPr>
        <a:xfrm rot="17700000">
          <a:off x="4027558" y="3887999"/>
          <a:ext cx="1585955" cy="9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rtlCol="0" anchor="ctr" anchorCtr="0">
          <a:noAutofit/>
        </a:bodyPr>
        <a:lstStyle/>
        <a:p>
          <a:pPr marL="0" lvl="0" indent="0" algn="r" defTabSz="622300" rtl="0">
            <a:lnSpc>
              <a:spcPct val="90000"/>
            </a:lnSpc>
            <a:spcBef>
              <a:spcPct val="0"/>
            </a:spcBef>
            <a:spcAft>
              <a:spcPct val="35000"/>
            </a:spcAft>
            <a:buNone/>
          </a:pPr>
          <a:r>
            <a:rPr lang="es-ES" sz="1400" kern="1200" noProof="0" dirty="0"/>
            <a:t>Segunda inversión</a:t>
          </a:r>
        </a:p>
      </dsp:txBody>
      <dsp:txXfrm>
        <a:off x="4027558" y="3887999"/>
        <a:ext cx="1585955" cy="918924"/>
      </dsp:txXfrm>
    </dsp:sp>
    <dsp:sp modelId="{36887002-B3D0-42CD-A990-923EC387A697}">
      <dsp:nvSpPr>
        <dsp:cNvPr id="0" name=""/>
        <dsp:cNvSpPr/>
      </dsp:nvSpPr>
      <dsp:spPr>
        <a:xfrm rot="17700000">
          <a:off x="4977312" y="1885499"/>
          <a:ext cx="1286480" cy="620292"/>
        </a:xfrm>
        <a:prstGeom prst="rect">
          <a:avLst/>
        </a:prstGeom>
        <a:noFill/>
        <a:ln>
          <a:noFill/>
        </a:ln>
        <a:effectLst/>
      </dsp:spPr>
      <dsp:style>
        <a:lnRef idx="0">
          <a:scrgbClr r="0" g="0" b="0"/>
        </a:lnRef>
        <a:fillRef idx="0">
          <a:scrgbClr r="0" g="0" b="0"/>
        </a:fillRef>
        <a:effectRef idx="0">
          <a:scrgbClr r="0" g="0" b="0"/>
        </a:effectRef>
        <a:fontRef idx="minor"/>
      </dsp:style>
    </dsp:sp>
    <dsp:sp modelId="{EE45DA57-5C87-4318-9528-38910594B01E}">
      <dsp:nvSpPr>
        <dsp:cNvPr id="0" name=""/>
        <dsp:cNvSpPr/>
      </dsp:nvSpPr>
      <dsp:spPr>
        <a:xfrm>
          <a:off x="5748838" y="3078416"/>
          <a:ext cx="359997" cy="359997"/>
        </a:xfrm>
        <a:prstGeom prst="ellipse">
          <a:avLst/>
        </a:prstGeom>
        <a:noFill/>
        <a:ln w="19050">
          <a:solidFill>
            <a:schemeClr val="bg1">
              <a:lumMod val="75000"/>
            </a:schemeClr>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7B868461-920B-4257-AAE0-91738CB6D378}">
      <dsp:nvSpPr>
        <dsp:cNvPr id="0" name=""/>
        <dsp:cNvSpPr/>
      </dsp:nvSpPr>
      <dsp:spPr>
        <a:xfrm rot="17700000">
          <a:off x="4882890" y="3888000"/>
          <a:ext cx="1286480" cy="62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rtlCol="0" anchor="ctr" anchorCtr="0">
          <a:noAutofit/>
        </a:bodyPr>
        <a:lstStyle/>
        <a:p>
          <a:pPr marL="0" lvl="0" indent="0" algn="r" defTabSz="622300" rtl="0">
            <a:lnSpc>
              <a:spcPct val="90000"/>
            </a:lnSpc>
            <a:spcBef>
              <a:spcPct val="0"/>
            </a:spcBef>
            <a:spcAft>
              <a:spcPct val="35000"/>
            </a:spcAft>
            <a:buNone/>
          </a:pPr>
          <a:r>
            <a:rPr lang="es-ES" sz="1400" kern="1200" noProof="0" dirty="0"/>
            <a:t>Devoluciones</a:t>
          </a:r>
        </a:p>
      </dsp:txBody>
      <dsp:txXfrm>
        <a:off x="4882890" y="3888000"/>
        <a:ext cx="1286480" cy="620292"/>
      </dsp:txXfrm>
    </dsp:sp>
    <dsp:sp modelId="{69707822-003F-4B4C-A950-F87BC193EFF9}">
      <dsp:nvSpPr>
        <dsp:cNvPr id="0" name=""/>
        <dsp:cNvSpPr/>
      </dsp:nvSpPr>
      <dsp:spPr>
        <a:xfrm rot="17700000">
          <a:off x="5688303" y="2084311"/>
          <a:ext cx="1286480" cy="62029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2011374-8640-4C79-BC38-60631A291B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9CB9E6E0-61D1-4594-8AE5-F5E2AF6CC5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EBE7CE4-E6FE-4E3C-82AB-809805344F9F}" type="datetime1">
              <a:rPr lang="es-ES" smtClean="0"/>
              <a:t>24/03/2025</a:t>
            </a:fld>
            <a:endParaRPr lang="es-ES"/>
          </a:p>
        </p:txBody>
      </p:sp>
      <p:sp>
        <p:nvSpPr>
          <p:cNvPr id="4" name="Marcador de pie de página 3">
            <a:extLst>
              <a:ext uri="{FF2B5EF4-FFF2-40B4-BE49-F238E27FC236}">
                <a16:creationId xmlns:a16="http://schemas.microsoft.com/office/drawing/2014/main" id="{59516A64-E5FD-42D9-99F2-342E304D00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3800185B-CA9A-4531-8671-E8F7ACB9D7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7D9F4C-BC45-4524-A8C5-C39815D4C1CD}" type="slidenum">
              <a:rPr lang="es-ES" smtClean="0"/>
              <a:t>‹Nº›</a:t>
            </a:fld>
            <a:endParaRPr lang="es-ES"/>
          </a:p>
        </p:txBody>
      </p:sp>
    </p:spTree>
    <p:extLst>
      <p:ext uri="{BB962C8B-B14F-4D97-AF65-F5344CB8AC3E}">
        <p14:creationId xmlns:p14="http://schemas.microsoft.com/office/powerpoint/2010/main" val="2037766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E0E74BE-C76B-495E-BC04-CD7C8E41D156}" type="datetime1">
              <a:rPr lang="es-ES" noProof="0" smtClean="0"/>
              <a:t>24/03/2025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3A0416F-01A1-4FE7-950D-F948D1432F7C}" type="slidenum">
              <a:rPr lang="es-ES" noProof="0" smtClean="0"/>
              <a:t>‹Nº›</a:t>
            </a:fld>
            <a:endParaRPr lang="es-ES" noProof="0"/>
          </a:p>
        </p:txBody>
      </p:sp>
    </p:spTree>
    <p:extLst>
      <p:ext uri="{BB962C8B-B14F-4D97-AF65-F5344CB8AC3E}">
        <p14:creationId xmlns:p14="http://schemas.microsoft.com/office/powerpoint/2010/main" val="1352203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a:t>
            </a:fld>
            <a:endParaRPr lang="es-ES"/>
          </a:p>
        </p:txBody>
      </p:sp>
    </p:spTree>
    <p:extLst>
      <p:ext uri="{BB962C8B-B14F-4D97-AF65-F5344CB8AC3E}">
        <p14:creationId xmlns:p14="http://schemas.microsoft.com/office/powerpoint/2010/main" val="149699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10</a:t>
            </a:fld>
            <a:endParaRPr lang="es-ES"/>
          </a:p>
        </p:txBody>
      </p:sp>
    </p:spTree>
    <p:extLst>
      <p:ext uri="{BB962C8B-B14F-4D97-AF65-F5344CB8AC3E}">
        <p14:creationId xmlns:p14="http://schemas.microsoft.com/office/powerpoint/2010/main" val="191416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11</a:t>
            </a:fld>
            <a:endParaRPr lang="es-ES"/>
          </a:p>
        </p:txBody>
      </p:sp>
    </p:spTree>
    <p:extLst>
      <p:ext uri="{BB962C8B-B14F-4D97-AF65-F5344CB8AC3E}">
        <p14:creationId xmlns:p14="http://schemas.microsoft.com/office/powerpoint/2010/main" val="170858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12</a:t>
            </a:fld>
            <a:endParaRPr lang="es-ES"/>
          </a:p>
        </p:txBody>
      </p:sp>
    </p:spTree>
    <p:extLst>
      <p:ext uri="{BB962C8B-B14F-4D97-AF65-F5344CB8AC3E}">
        <p14:creationId xmlns:p14="http://schemas.microsoft.com/office/powerpoint/2010/main" val="227995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13</a:t>
            </a:fld>
            <a:endParaRPr lang="es-ES"/>
          </a:p>
        </p:txBody>
      </p:sp>
    </p:spTree>
    <p:extLst>
      <p:ext uri="{BB962C8B-B14F-4D97-AF65-F5344CB8AC3E}">
        <p14:creationId xmlns:p14="http://schemas.microsoft.com/office/powerpoint/2010/main" val="291150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14</a:t>
            </a:fld>
            <a:endParaRPr lang="es-ES"/>
          </a:p>
        </p:txBody>
      </p:sp>
    </p:spTree>
    <p:extLst>
      <p:ext uri="{BB962C8B-B14F-4D97-AF65-F5344CB8AC3E}">
        <p14:creationId xmlns:p14="http://schemas.microsoft.com/office/powerpoint/2010/main" val="115526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15</a:t>
            </a:fld>
            <a:endParaRPr lang="es-ES"/>
          </a:p>
        </p:txBody>
      </p:sp>
    </p:spTree>
    <p:extLst>
      <p:ext uri="{BB962C8B-B14F-4D97-AF65-F5344CB8AC3E}">
        <p14:creationId xmlns:p14="http://schemas.microsoft.com/office/powerpoint/2010/main" val="299729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16</a:t>
            </a:fld>
            <a:endParaRPr lang="es-ES"/>
          </a:p>
        </p:txBody>
      </p:sp>
    </p:spTree>
    <p:extLst>
      <p:ext uri="{BB962C8B-B14F-4D97-AF65-F5344CB8AC3E}">
        <p14:creationId xmlns:p14="http://schemas.microsoft.com/office/powerpoint/2010/main" val="305216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17</a:t>
            </a:fld>
            <a:endParaRPr lang="es-ES"/>
          </a:p>
        </p:txBody>
      </p:sp>
    </p:spTree>
    <p:extLst>
      <p:ext uri="{BB962C8B-B14F-4D97-AF65-F5344CB8AC3E}">
        <p14:creationId xmlns:p14="http://schemas.microsoft.com/office/powerpoint/2010/main" val="337179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2</a:t>
            </a:fld>
            <a:endParaRPr lang="es-ES"/>
          </a:p>
        </p:txBody>
      </p:sp>
    </p:spTree>
    <p:extLst>
      <p:ext uri="{BB962C8B-B14F-4D97-AF65-F5344CB8AC3E}">
        <p14:creationId xmlns:p14="http://schemas.microsoft.com/office/powerpoint/2010/main" val="256387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3</a:t>
            </a:fld>
            <a:endParaRPr lang="es-ES"/>
          </a:p>
        </p:txBody>
      </p:sp>
    </p:spTree>
    <p:extLst>
      <p:ext uri="{BB962C8B-B14F-4D97-AF65-F5344CB8AC3E}">
        <p14:creationId xmlns:p14="http://schemas.microsoft.com/office/powerpoint/2010/main" val="419007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4</a:t>
            </a:fld>
            <a:endParaRPr lang="es-ES"/>
          </a:p>
        </p:txBody>
      </p:sp>
    </p:spTree>
    <p:extLst>
      <p:ext uri="{BB962C8B-B14F-4D97-AF65-F5344CB8AC3E}">
        <p14:creationId xmlns:p14="http://schemas.microsoft.com/office/powerpoint/2010/main" val="21103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5</a:t>
            </a:fld>
            <a:endParaRPr lang="es-ES"/>
          </a:p>
        </p:txBody>
      </p:sp>
    </p:spTree>
    <p:extLst>
      <p:ext uri="{BB962C8B-B14F-4D97-AF65-F5344CB8AC3E}">
        <p14:creationId xmlns:p14="http://schemas.microsoft.com/office/powerpoint/2010/main" val="153545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6</a:t>
            </a:fld>
            <a:endParaRPr lang="es-ES"/>
          </a:p>
        </p:txBody>
      </p:sp>
    </p:spTree>
    <p:extLst>
      <p:ext uri="{BB962C8B-B14F-4D97-AF65-F5344CB8AC3E}">
        <p14:creationId xmlns:p14="http://schemas.microsoft.com/office/powerpoint/2010/main" val="17001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7</a:t>
            </a:fld>
            <a:endParaRPr lang="es-ES"/>
          </a:p>
        </p:txBody>
      </p:sp>
    </p:spTree>
    <p:extLst>
      <p:ext uri="{BB962C8B-B14F-4D97-AF65-F5344CB8AC3E}">
        <p14:creationId xmlns:p14="http://schemas.microsoft.com/office/powerpoint/2010/main" val="379703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8</a:t>
            </a:fld>
            <a:endParaRPr lang="es-ES"/>
          </a:p>
        </p:txBody>
      </p:sp>
    </p:spTree>
    <p:extLst>
      <p:ext uri="{BB962C8B-B14F-4D97-AF65-F5344CB8AC3E}">
        <p14:creationId xmlns:p14="http://schemas.microsoft.com/office/powerpoint/2010/main" val="387674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3A0416F-01A1-4FE7-950D-F948D1432F7C}" type="slidenum">
              <a:rPr lang="es-ES" smtClean="0"/>
              <a:t>9</a:t>
            </a:fld>
            <a:endParaRPr lang="es-ES"/>
          </a:p>
        </p:txBody>
      </p:sp>
    </p:spTree>
    <p:extLst>
      <p:ext uri="{BB962C8B-B14F-4D97-AF65-F5344CB8AC3E}">
        <p14:creationId xmlns:p14="http://schemas.microsoft.com/office/powerpoint/2010/main" val="342891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7" name="Marcador de fecha 6"/>
          <p:cNvSpPr>
            <a:spLocks noGrp="1"/>
          </p:cNvSpPr>
          <p:nvPr>
            <p:ph type="dt" sz="half" idx="10"/>
          </p:nvPr>
        </p:nvSpPr>
        <p:spPr/>
        <p:txBody>
          <a:bodyPr rtlCol="0"/>
          <a:lstStyle/>
          <a:p>
            <a:pPr rtl="0"/>
            <a:fld id="{24D7B630-4845-45ED-AA59-D02FBE7C9E13}" type="datetime1">
              <a:rPr lang="es-ES" noProof="0" smtClean="0"/>
              <a:t>24/03/2025</a:t>
            </a:fld>
            <a:endParaRPr lang="es-ES" noProof="0"/>
          </a:p>
        </p:txBody>
      </p:sp>
      <p:sp>
        <p:nvSpPr>
          <p:cNvPr id="8" name="Marcador de pie de página 7"/>
          <p:cNvSpPr>
            <a:spLocks noGrp="1"/>
          </p:cNvSpPr>
          <p:nvPr>
            <p:ph type="ftr" sz="quarter" idx="11"/>
          </p:nvPr>
        </p:nvSpPr>
        <p:spPr/>
        <p:txBody>
          <a:bodyPr rtlCol="0"/>
          <a:lstStyle/>
          <a:p>
            <a:pPr rtl="0"/>
            <a:r>
              <a:rPr lang="es-ES" noProof="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6B28C92-47C6-4BF8-8172-3BC7AF985A78}" type="datetime1">
              <a:rPr lang="es-ES" noProof="0" smtClean="0"/>
              <a:t>24/03/2025</a:t>
            </a:fld>
            <a:endParaRPr lang="es-ES" noProof="0"/>
          </a:p>
        </p:txBody>
      </p:sp>
      <p:sp>
        <p:nvSpPr>
          <p:cNvPr id="5" name="Marcador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53112" y="937260"/>
            <a:ext cx="1298608" cy="4983480"/>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2231136" y="937260"/>
            <a:ext cx="6198489" cy="4983480"/>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8CAD169-ADD8-44BB-82C9-12DE56D7DD3E}" type="datetime1">
              <a:rPr lang="es-ES" noProof="0" smtClean="0"/>
              <a:t>24/03/2025</a:t>
            </a:fld>
            <a:endParaRPr lang="es-ES" noProof="0"/>
          </a:p>
        </p:txBody>
      </p:sp>
      <p:sp>
        <p:nvSpPr>
          <p:cNvPr id="5" name="Marcador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7E9971C7-5939-4A53-996C-97E202910865}" type="datetime1">
              <a:rPr lang="es-ES" noProof="0" smtClean="0"/>
              <a:t>24/03/2025</a:t>
            </a:fld>
            <a:endParaRPr lang="es-ES" noProof="0"/>
          </a:p>
        </p:txBody>
      </p:sp>
      <p:sp>
        <p:nvSpPr>
          <p:cNvPr id="8" name="Marcador de pie de página 7"/>
          <p:cNvSpPr>
            <a:spLocks noGrp="1"/>
          </p:cNvSpPr>
          <p:nvPr>
            <p:ph type="ftr" sz="quarter" idx="11"/>
          </p:nvPr>
        </p:nvSpPr>
        <p:spPr/>
        <p:txBody>
          <a:bodyPr rtlCol="0"/>
          <a:lstStyle/>
          <a:p>
            <a:pPr rtl="0"/>
            <a:r>
              <a:rPr lang="es-ES" noProof="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7" name="Marcador de fecha 6"/>
          <p:cNvSpPr>
            <a:spLocks noGrp="1"/>
          </p:cNvSpPr>
          <p:nvPr>
            <p:ph type="dt" sz="half" idx="10"/>
          </p:nvPr>
        </p:nvSpPr>
        <p:spPr/>
        <p:txBody>
          <a:bodyPr rtlCol="0"/>
          <a:lstStyle/>
          <a:p>
            <a:pPr rtl="0"/>
            <a:fld id="{9A405B2D-A77C-4AD6-855A-2994C32B438C}" type="datetime1">
              <a:rPr lang="es-ES" noProof="0" smtClean="0"/>
              <a:t>24/03/2025</a:t>
            </a:fld>
            <a:endParaRPr lang="es-ES" noProof="0"/>
          </a:p>
        </p:txBody>
      </p:sp>
      <p:sp>
        <p:nvSpPr>
          <p:cNvPr id="8" name="Marcador de pie de página 7"/>
          <p:cNvSpPr>
            <a:spLocks noGrp="1"/>
          </p:cNvSpPr>
          <p:nvPr>
            <p:ph type="ftr" sz="quarter" idx="11"/>
          </p:nvPr>
        </p:nvSpPr>
        <p:spPr/>
        <p:txBody>
          <a:bodyPr rtlCol="0"/>
          <a:lstStyle/>
          <a:p>
            <a:pPr rtl="0"/>
            <a:r>
              <a:rPr lang="es-ES" noProof="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581912" y="2638044"/>
            <a:ext cx="4271771" cy="3101982"/>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338315" y="2638044"/>
            <a:ext cx="4270247" cy="3101982"/>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fecha 7"/>
          <p:cNvSpPr>
            <a:spLocks noGrp="1"/>
          </p:cNvSpPr>
          <p:nvPr>
            <p:ph type="dt" sz="half" idx="10"/>
          </p:nvPr>
        </p:nvSpPr>
        <p:spPr/>
        <p:txBody>
          <a:bodyPr rtlCol="0"/>
          <a:lstStyle/>
          <a:p>
            <a:pPr rtl="0"/>
            <a:fld id="{54BD4312-C31B-4B48-9B38-8CEEC46A3CC0}" type="datetime1">
              <a:rPr lang="es-ES" noProof="0" smtClean="0"/>
              <a:t>24/03/2025</a:t>
            </a:fld>
            <a:endParaRPr lang="es-ES" noProof="0"/>
          </a:p>
        </p:txBody>
      </p:sp>
      <p:sp>
        <p:nvSpPr>
          <p:cNvPr id="9" name="Marcador de pie de página 8"/>
          <p:cNvSpPr>
            <a:spLocks noGrp="1"/>
          </p:cNvSpPr>
          <p:nvPr>
            <p:ph type="ftr" sz="quarter" idx="11"/>
          </p:nvPr>
        </p:nvSpPr>
        <p:spPr/>
        <p:txBody>
          <a:bodyPr rtlCol="0"/>
          <a:lstStyle/>
          <a:p>
            <a:pPr rtl="0"/>
            <a:r>
              <a:rPr lang="es-ES" noProof="0"/>
              <a:t>
              </a:t>
            </a:r>
          </a:p>
        </p:txBody>
      </p:sp>
      <p:sp>
        <p:nvSpPr>
          <p:cNvPr id="10" name="Marcador de posición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Marcador de posición de texto 2"/>
          <p:cNvSpPr>
            <a:spLocks noGrp="1"/>
          </p:cNvSpPr>
          <p:nvPr>
            <p:ph type="body" idx="1" hasCustomPrompt="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583436" y="3143250"/>
            <a:ext cx="4270248" cy="259677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contenido 5"/>
          <p:cNvSpPr>
            <a:spLocks noGrp="1"/>
          </p:cNvSpPr>
          <p:nvPr>
            <p:ph sz="quarter" idx="4" hasCustomPrompt="1"/>
          </p:nvPr>
        </p:nvSpPr>
        <p:spPr>
          <a:xfrm>
            <a:off x="6338316" y="3143250"/>
            <a:ext cx="4253484" cy="2596776"/>
          </a:xfrm>
        </p:spPr>
        <p:txBody>
          <a:bodyPr rtlCol="0"/>
          <a:lstStyle>
            <a:lvl5pP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texto 4"/>
          <p:cNvSpPr>
            <a:spLocks noGrp="1"/>
          </p:cNvSpPr>
          <p:nvPr>
            <p:ph type="body" sz="quarter" idx="13" hasCustomPrompt="1"/>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7" name="Marcador de fecha 6"/>
          <p:cNvSpPr>
            <a:spLocks noGrp="1"/>
          </p:cNvSpPr>
          <p:nvPr>
            <p:ph type="dt" sz="half" idx="10"/>
          </p:nvPr>
        </p:nvSpPr>
        <p:spPr/>
        <p:txBody>
          <a:bodyPr rtlCol="0"/>
          <a:lstStyle/>
          <a:p>
            <a:pPr rtl="0"/>
            <a:fld id="{395D1C32-AA01-4C68-B6D8-4695DA5FCF29}" type="datetime1">
              <a:rPr lang="es-ES" noProof="0" smtClean="0"/>
              <a:t>24/03/2025</a:t>
            </a:fld>
            <a:endParaRPr lang="es-ES" noProof="0"/>
          </a:p>
        </p:txBody>
      </p:sp>
      <p:sp>
        <p:nvSpPr>
          <p:cNvPr id="8" name="Marcador de pie de página 7"/>
          <p:cNvSpPr>
            <a:spLocks noGrp="1"/>
          </p:cNvSpPr>
          <p:nvPr>
            <p:ph type="ftr" sz="quarter" idx="11"/>
          </p:nvPr>
        </p:nvSpPr>
        <p:spPr/>
        <p:txBody>
          <a:bodyPr rtlCol="0"/>
          <a:lstStyle/>
          <a:p>
            <a:pPr rtl="0"/>
            <a:r>
              <a:rPr lang="es-ES" noProof="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
        <p:nvSpPr>
          <p:cNvPr id="10" name="Título 9"/>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A76E3969-2DD4-4010-9DBD-4E7D7EE9AB46}" type="datetime1">
              <a:rPr lang="es-ES" noProof="0" smtClean="0"/>
              <a:t>24/03/2025</a:t>
            </a:fld>
            <a:endParaRPr lang="es-ES" noProof="0"/>
          </a:p>
        </p:txBody>
      </p:sp>
      <p:sp>
        <p:nvSpPr>
          <p:cNvPr id="4" name="Marcador de pie de página 3"/>
          <p:cNvSpPr>
            <a:spLocks noGrp="1"/>
          </p:cNvSpPr>
          <p:nvPr>
            <p:ph type="ftr" sz="quarter" idx="11"/>
          </p:nvPr>
        </p:nvSpPr>
        <p:spPr/>
        <p:txBody>
          <a:bodyPr rtlCol="0"/>
          <a:lstStyle/>
          <a:p>
            <a:pPr rtl="0"/>
            <a:r>
              <a:rPr lang="es-ES" noProof="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0F22521E-0480-4AD0-B40A-7B21392CCF4C}" type="datetime1">
              <a:rPr lang="es-ES" noProof="0" smtClean="0"/>
              <a:t>24/03/2025</a:t>
            </a:fld>
            <a:endParaRPr lang="es-ES" noProof="0"/>
          </a:p>
        </p:txBody>
      </p:sp>
      <p:sp>
        <p:nvSpPr>
          <p:cNvPr id="3" name="Marcador de pie de página 2"/>
          <p:cNvSpPr>
            <a:spLocks noGrp="1"/>
          </p:cNvSpPr>
          <p:nvPr>
            <p:ph type="ftr" sz="quarter" idx="11"/>
          </p:nvPr>
        </p:nvSpPr>
        <p:spPr/>
        <p:txBody>
          <a:bodyPr rtlCol="0"/>
          <a:lstStyle/>
          <a:p>
            <a:pPr rtl="0"/>
            <a:r>
              <a:rPr lang="es-ES" noProof="0"/>
              <a:t>
              </a:t>
            </a:r>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ángulo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9" name="Marcador de fecha 8"/>
          <p:cNvSpPr>
            <a:spLocks noGrp="1"/>
          </p:cNvSpPr>
          <p:nvPr>
            <p:ph type="dt" sz="half" idx="10"/>
          </p:nvPr>
        </p:nvSpPr>
        <p:spPr/>
        <p:txBody>
          <a:bodyPr rtlCol="0"/>
          <a:lstStyle/>
          <a:p>
            <a:pPr rtl="0"/>
            <a:fld id="{79CFB01B-F2DC-4FB3-B68B-1C3269C2B1D7}" type="datetime1">
              <a:rPr lang="es-ES" noProof="0" smtClean="0"/>
              <a:t>24/03/2025</a:t>
            </a:fld>
            <a:endParaRPr lang="es-ES" noProof="0"/>
          </a:p>
        </p:txBody>
      </p:sp>
      <p:sp>
        <p:nvSpPr>
          <p:cNvPr id="10" name="Marcador de pie de página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a:t>
              </a:t>
            </a:r>
          </a:p>
        </p:txBody>
      </p:sp>
      <p:sp>
        <p:nvSpPr>
          <p:cNvPr id="11" name="Marcador de número de diapositiva 10"/>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8" name="Rectángulo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8" name="Marcador de fecha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0C7FA6ED-5EFF-428D-B386-94B9B26721BA}" type="datetime1">
              <a:rPr lang="es-ES" noProof="0" smtClean="0"/>
              <a:t>24/03/2025</a:t>
            </a:fld>
            <a:endParaRPr lang="es-ES" noProof="0"/>
          </a:p>
        </p:txBody>
      </p:sp>
      <p:sp>
        <p:nvSpPr>
          <p:cNvPr id="9" name="Marcador de posición de pie de página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a:t>
              </a:t>
            </a:r>
          </a:p>
        </p:txBody>
      </p:sp>
      <p:sp>
        <p:nvSpPr>
          <p:cNvPr id="10" name="Marcador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97C3802F-FC82-40E2-94D9-CC2E6A2BF407}" type="datetime1">
              <a:rPr lang="es-ES" noProof="0" smtClean="0"/>
              <a:t>24/03/2025</a:t>
            </a:fld>
            <a:endParaRPr lang="es-ES" noProof="0"/>
          </a:p>
        </p:txBody>
      </p:sp>
      <p:sp>
        <p:nvSpPr>
          <p:cNvPr id="5" name="Marcador de posición de pie de página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es-ES" noProof="0"/>
              <a:t>
              </a:t>
            </a:r>
          </a:p>
        </p:txBody>
      </p:sp>
      <p:sp>
        <p:nvSpPr>
          <p:cNvPr id="6" name="Marcador de posición de número de diapositiva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srgbClr val="FFFFFF"/>
              </a:solidFill>
              <a:effectLst/>
              <a:uLnTx/>
              <a:uFillTx/>
              <a:latin typeface="Gill Sans MT" panose="020B0502020104020203"/>
              <a:ea typeface="+mn-ea"/>
              <a:cs typeface="+mn-cs"/>
            </a:endParaRPr>
          </a:p>
        </p:txBody>
      </p:sp>
      <p:sp>
        <p:nvSpPr>
          <p:cNvPr id="2" name="Título 1">
            <a:extLst>
              <a:ext uri="{FF2B5EF4-FFF2-40B4-BE49-F238E27FC236}">
                <a16:creationId xmlns:a16="http://schemas.microsoft.com/office/drawing/2014/main" id="{050E78D6-F072-48E7-8270-20EFBDD26F36}"/>
              </a:ext>
            </a:extLst>
          </p:cNvPr>
          <p:cNvSpPr>
            <a:spLocks noGrp="1"/>
          </p:cNvSpPr>
          <p:nvPr>
            <p:ph type="ctrTitle"/>
          </p:nvPr>
        </p:nvSpPr>
        <p:spPr>
          <a:xfrm>
            <a:off x="804672" y="2594153"/>
            <a:ext cx="4486656" cy="1231106"/>
          </a:xfrm>
          <a:noFill/>
          <a:ln>
            <a:solidFill>
              <a:schemeClr val="tx1"/>
            </a:solidFill>
          </a:ln>
          <a:effectLst>
            <a:glow rad="152400">
              <a:schemeClr val="tx1">
                <a:alpha val="13000"/>
              </a:schemeClr>
            </a:glow>
          </a:effectLst>
        </p:spPr>
        <p:txBody>
          <a:bodyPr rtlCol="0">
            <a:normAutofit fontScale="90000"/>
          </a:bodyPr>
          <a:lstStyle/>
          <a:p>
            <a:pPr rtl="0"/>
            <a:r>
              <a:rPr lang="es-ES" sz="3000" dirty="0">
                <a:solidFill>
                  <a:schemeClr val="tx1"/>
                </a:solidFill>
              </a:rPr>
              <a:t>UD 4</a:t>
            </a:r>
            <a:br>
              <a:rPr lang="es-ES" sz="3000" dirty="0">
                <a:solidFill>
                  <a:schemeClr val="tx1"/>
                </a:solidFill>
              </a:rPr>
            </a:br>
            <a:r>
              <a:rPr lang="es-ES" sz="3000" dirty="0">
                <a:solidFill>
                  <a:schemeClr val="tx1"/>
                </a:solidFill>
              </a:rPr>
              <a:t>RISCO E ENDEBEDAMENTO</a:t>
            </a:r>
          </a:p>
        </p:txBody>
      </p:sp>
      <p:sp>
        <p:nvSpPr>
          <p:cNvPr id="3" name="Subtítulo 2">
            <a:extLst>
              <a:ext uri="{FF2B5EF4-FFF2-40B4-BE49-F238E27FC236}">
                <a16:creationId xmlns:a16="http://schemas.microsoft.com/office/drawing/2014/main" id="{3FC7BD98-5486-489C-BAA0-A69CEFF691B3}"/>
              </a:ext>
            </a:extLst>
          </p:cNvPr>
          <p:cNvSpPr>
            <a:spLocks noGrp="1"/>
          </p:cNvSpPr>
          <p:nvPr>
            <p:ph type="subTitle" idx="1"/>
          </p:nvPr>
        </p:nvSpPr>
        <p:spPr>
          <a:xfrm>
            <a:off x="804672" y="3981815"/>
            <a:ext cx="4486656" cy="1569240"/>
          </a:xfrm>
        </p:spPr>
        <p:txBody>
          <a:bodyPr rtlCol="0">
            <a:noAutofit/>
          </a:bodyPr>
          <a:lstStyle/>
          <a:p>
            <a:pPr rtl="0">
              <a:lnSpc>
                <a:spcPct val="150000"/>
              </a:lnSpc>
              <a:spcBef>
                <a:spcPts val="0"/>
              </a:spcBef>
            </a:pPr>
            <a:r>
              <a:rPr lang="pt-BR" sz="1200" dirty="0">
                <a:solidFill>
                  <a:schemeClr val="tx1"/>
                </a:solidFill>
              </a:rPr>
              <a:t>Nesta unidade </a:t>
            </a:r>
            <a:r>
              <a:rPr lang="pt-BR" sz="1200" dirty="0" err="1">
                <a:solidFill>
                  <a:schemeClr val="tx1"/>
                </a:solidFill>
              </a:rPr>
              <a:t>preténdese</a:t>
            </a:r>
            <a:r>
              <a:rPr lang="pt-BR" sz="1200" dirty="0">
                <a:solidFill>
                  <a:schemeClr val="tx1"/>
                </a:solidFill>
              </a:rPr>
              <a:t> que o </a:t>
            </a:r>
            <a:r>
              <a:rPr lang="pt-BR" sz="1200" dirty="0" err="1">
                <a:solidFill>
                  <a:schemeClr val="tx1"/>
                </a:solidFill>
              </a:rPr>
              <a:t>alumnado</a:t>
            </a:r>
            <a:r>
              <a:rPr lang="pt-BR" sz="1200" dirty="0">
                <a:solidFill>
                  <a:schemeClr val="tx1"/>
                </a:solidFill>
              </a:rPr>
              <a:t> sexa consciente do risco das </a:t>
            </a:r>
            <a:r>
              <a:rPr lang="pt-BR" sz="1200" dirty="0" err="1">
                <a:solidFill>
                  <a:schemeClr val="tx1"/>
                </a:solidFill>
              </a:rPr>
              <a:t>operacións</a:t>
            </a:r>
            <a:r>
              <a:rPr lang="pt-BR" sz="1200" dirty="0">
                <a:solidFill>
                  <a:schemeClr val="tx1"/>
                </a:solidFill>
              </a:rPr>
              <a:t> financeiras, </a:t>
            </a:r>
            <a:r>
              <a:rPr lang="pt-BR" sz="1200" dirty="0" err="1">
                <a:solidFill>
                  <a:schemeClr val="tx1"/>
                </a:solidFill>
              </a:rPr>
              <a:t>comezando</a:t>
            </a:r>
            <a:r>
              <a:rPr lang="pt-BR" sz="1200" dirty="0">
                <a:solidFill>
                  <a:schemeClr val="tx1"/>
                </a:solidFill>
              </a:rPr>
              <a:t> por identificar a </a:t>
            </a:r>
            <a:r>
              <a:rPr lang="pt-BR" sz="1200" dirty="0" err="1">
                <a:solidFill>
                  <a:schemeClr val="tx1"/>
                </a:solidFill>
              </a:rPr>
              <a:t>relación</a:t>
            </a:r>
            <a:r>
              <a:rPr lang="pt-BR" sz="1200" dirty="0">
                <a:solidFill>
                  <a:schemeClr val="tx1"/>
                </a:solidFill>
              </a:rPr>
              <a:t> existente entre o risco e a </a:t>
            </a:r>
            <a:r>
              <a:rPr lang="pt-BR" sz="1200" dirty="0" err="1">
                <a:solidFill>
                  <a:schemeClr val="tx1"/>
                </a:solidFill>
              </a:rPr>
              <a:t>rendibilidade</a:t>
            </a:r>
            <a:r>
              <a:rPr lang="pt-BR" sz="1200" dirty="0">
                <a:solidFill>
                  <a:schemeClr val="tx1"/>
                </a:solidFill>
              </a:rPr>
              <a:t>. </a:t>
            </a:r>
            <a:r>
              <a:rPr lang="pt-BR" sz="1200" dirty="0" err="1">
                <a:solidFill>
                  <a:schemeClr val="tx1"/>
                </a:solidFill>
              </a:rPr>
              <a:t>Incidirase</a:t>
            </a:r>
            <a:r>
              <a:rPr lang="pt-BR" sz="1200" dirty="0">
                <a:solidFill>
                  <a:schemeClr val="tx1"/>
                </a:solidFill>
              </a:rPr>
              <a:t> na </a:t>
            </a:r>
            <a:r>
              <a:rPr lang="pt-BR" sz="1200" dirty="0" err="1">
                <a:solidFill>
                  <a:schemeClr val="tx1"/>
                </a:solidFill>
              </a:rPr>
              <a:t>diversificación</a:t>
            </a:r>
            <a:r>
              <a:rPr lang="pt-BR" sz="1200" dirty="0">
                <a:solidFill>
                  <a:schemeClr val="tx1"/>
                </a:solidFill>
              </a:rPr>
              <a:t> da carteira de </a:t>
            </a:r>
            <a:r>
              <a:rPr lang="pt-BR" sz="1200" dirty="0" err="1">
                <a:solidFill>
                  <a:schemeClr val="tx1"/>
                </a:solidFill>
              </a:rPr>
              <a:t>inversións</a:t>
            </a:r>
            <a:r>
              <a:rPr lang="pt-BR" sz="1200" dirty="0">
                <a:solidFill>
                  <a:schemeClr val="tx1"/>
                </a:solidFill>
              </a:rPr>
              <a:t> como instrumento eficaz para </a:t>
            </a:r>
            <a:r>
              <a:rPr lang="pt-BR" sz="1200" dirty="0" err="1">
                <a:solidFill>
                  <a:schemeClr val="tx1"/>
                </a:solidFill>
              </a:rPr>
              <a:t>reducir</a:t>
            </a:r>
            <a:r>
              <a:rPr lang="pt-BR" sz="1200" dirty="0">
                <a:solidFill>
                  <a:schemeClr val="tx1"/>
                </a:solidFill>
              </a:rPr>
              <a:t> o risco. </a:t>
            </a:r>
            <a:r>
              <a:rPr lang="pt-BR" sz="1200" dirty="0" err="1">
                <a:solidFill>
                  <a:schemeClr val="tx1"/>
                </a:solidFill>
              </a:rPr>
              <a:t>Tamén</a:t>
            </a:r>
            <a:r>
              <a:rPr lang="pt-BR" sz="1200" dirty="0">
                <a:solidFill>
                  <a:schemeClr val="tx1"/>
                </a:solidFill>
              </a:rPr>
              <a:t> se abordará a </a:t>
            </a:r>
            <a:r>
              <a:rPr lang="pt-BR" sz="1200" dirty="0" err="1">
                <a:solidFill>
                  <a:schemeClr val="tx1"/>
                </a:solidFill>
              </a:rPr>
              <a:t>ciberseguridade</a:t>
            </a:r>
            <a:r>
              <a:rPr lang="pt-BR" sz="1200" dirty="0">
                <a:solidFill>
                  <a:schemeClr val="tx1"/>
                </a:solidFill>
              </a:rPr>
              <a:t> e o papel dos seguros á hora de mitigar os riscos.</a:t>
            </a:r>
            <a:endParaRPr lang="es-ES" sz="1200" dirty="0">
              <a:solidFill>
                <a:schemeClr val="tx1"/>
              </a:solidFill>
            </a:endParaRPr>
          </a:p>
        </p:txBody>
      </p:sp>
      <p:pic>
        <p:nvPicPr>
          <p:cNvPr id="5" name="Imagen 4" descr="Números comerciales de finanzas">
            <a:extLst>
              <a:ext uri="{FF2B5EF4-FFF2-40B4-BE49-F238E27FC236}">
                <a16:creationId xmlns:a16="http://schemas.microsoft.com/office/drawing/2014/main" id="{112B9624-F8A1-4831-AE43-1D9E266CFF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6096000" y="10"/>
            <a:ext cx="6095999" cy="6857990"/>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err="1">
                <a:solidFill>
                  <a:srgbClr val="FFFFFF"/>
                </a:solidFill>
              </a:rPr>
              <a:t>endebedamento</a:t>
            </a:r>
            <a:endParaRPr lang="es-ES" sz="2400" dirty="0">
              <a:solidFill>
                <a:srgbClr val="FFFFFF"/>
              </a:solidFill>
            </a:endParaRPr>
          </a:p>
        </p:txBody>
      </p:sp>
      <p:sp>
        <p:nvSpPr>
          <p:cNvPr id="7" name="CuadroTexto 6">
            <a:extLst>
              <a:ext uri="{FF2B5EF4-FFF2-40B4-BE49-F238E27FC236}">
                <a16:creationId xmlns:a16="http://schemas.microsoft.com/office/drawing/2014/main" id="{5408048D-E2A5-45E2-9750-3A3E2966D39B}"/>
              </a:ext>
            </a:extLst>
          </p:cNvPr>
          <p:cNvSpPr txBox="1"/>
          <p:nvPr/>
        </p:nvSpPr>
        <p:spPr>
          <a:xfrm>
            <a:off x="643466" y="4547952"/>
            <a:ext cx="3522133" cy="923330"/>
          </a:xfrm>
          <a:prstGeom prst="rect">
            <a:avLst/>
          </a:prstGeom>
          <a:noFill/>
        </p:spPr>
        <p:txBody>
          <a:bodyPr wrap="square">
            <a:spAutoFit/>
          </a:bodyPr>
          <a:lstStyle/>
          <a:p>
            <a:r>
              <a:rPr lang="pt-BR" sz="1800" b="1" dirty="0">
                <a:solidFill>
                  <a:schemeClr val="bg1"/>
                </a:solidFill>
              </a:rPr>
              <a:t>Valorar as </a:t>
            </a:r>
            <a:r>
              <a:rPr lang="pt-BR" sz="1800" b="1" dirty="0" err="1">
                <a:solidFill>
                  <a:schemeClr val="bg1"/>
                </a:solidFill>
              </a:rPr>
              <a:t>consecuencias</a:t>
            </a:r>
            <a:r>
              <a:rPr lang="pt-BR" sz="1800" b="1" dirty="0">
                <a:solidFill>
                  <a:schemeClr val="bg1"/>
                </a:solidFill>
              </a:rPr>
              <a:t> de pedir </a:t>
            </a:r>
            <a:r>
              <a:rPr lang="pt-BR" sz="1800" b="1" dirty="0" err="1">
                <a:solidFill>
                  <a:schemeClr val="bg1"/>
                </a:solidFill>
              </a:rPr>
              <a:t>diñeiro</a:t>
            </a:r>
            <a:r>
              <a:rPr lang="pt-BR" sz="1800" b="1" dirty="0">
                <a:solidFill>
                  <a:schemeClr val="bg1"/>
                </a:solidFill>
              </a:rPr>
              <a:t> prestado na renda </a:t>
            </a:r>
            <a:r>
              <a:rPr lang="pt-BR" sz="1800" b="1" dirty="0" err="1">
                <a:solidFill>
                  <a:schemeClr val="bg1"/>
                </a:solidFill>
              </a:rPr>
              <a:t>dispoñible</a:t>
            </a:r>
            <a:r>
              <a:rPr lang="pt-BR" sz="1800" b="1" dirty="0">
                <a:solidFill>
                  <a:schemeClr val="bg1"/>
                </a:solidFill>
              </a:rPr>
              <a:t> futura</a:t>
            </a:r>
            <a:endParaRPr lang="es-ES" dirty="0">
              <a:solidFill>
                <a:schemeClr val="bg1"/>
              </a:solidFill>
            </a:endParaRPr>
          </a:p>
        </p:txBody>
      </p:sp>
      <p:sp>
        <p:nvSpPr>
          <p:cNvPr id="10" name="Rectangle 1">
            <a:extLst>
              <a:ext uri="{FF2B5EF4-FFF2-40B4-BE49-F238E27FC236}">
                <a16:creationId xmlns:a16="http://schemas.microsoft.com/office/drawing/2014/main" id="{264C4384-3724-4AD4-95BB-DA297635BD6E}"/>
              </a:ext>
            </a:extLst>
          </p:cNvPr>
          <p:cNvSpPr txBox="1">
            <a:spLocks noChangeArrowheads="1"/>
          </p:cNvSpPr>
          <p:nvPr/>
        </p:nvSpPr>
        <p:spPr bwMode="auto">
          <a:xfrm>
            <a:off x="4809065" y="506616"/>
            <a:ext cx="6551662" cy="5037276"/>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600"/>
              <a:t>Pedir diñeiro prestado pode ter un impacto significativo na </a:t>
            </a:r>
            <a:r>
              <a:rPr lang="pt-BR" sz="1600" b="1"/>
              <a:t>renda dispoñible futura</a:t>
            </a:r>
            <a:r>
              <a:rPr lang="pt-BR" sz="1600"/>
              <a:t>, xa que aumenta os </a:t>
            </a:r>
            <a:r>
              <a:rPr lang="pt-BR" sz="1600" b="1"/>
              <a:t>compromisos financeiros</a:t>
            </a:r>
            <a:r>
              <a:rPr lang="pt-BR" sz="1600"/>
              <a:t> do individuo ou familia. Isto implica que, ao solicitar un préstamo, as persoas comprometen parte dos seus </a:t>
            </a:r>
            <a:r>
              <a:rPr lang="pt-BR" sz="1600" b="1"/>
              <a:t>ingresos futuros</a:t>
            </a:r>
            <a:r>
              <a:rPr lang="pt-BR" sz="1600"/>
              <a:t> para realizar os pagos mensuais correspondentes ao crédito ou préstamo obtido.</a:t>
            </a:r>
          </a:p>
          <a:p>
            <a:pPr marL="0" indent="0">
              <a:buFont typeface="Arial" panose="020B0604020202020204" pitchFamily="34" charset="0"/>
              <a:buNone/>
            </a:pPr>
            <a:endParaRPr lang="pt-BR" sz="1600"/>
          </a:p>
          <a:p>
            <a:pPr marL="0" indent="0">
              <a:buFont typeface="Arial" panose="020B0604020202020204" pitchFamily="34" charset="0"/>
              <a:buNone/>
            </a:pPr>
            <a:r>
              <a:rPr lang="pt-BR" sz="1600" b="1"/>
              <a:t>Consecuencias de pedir diñeiro prestado:</a:t>
            </a:r>
            <a:endParaRPr lang="pt-BR" sz="1600"/>
          </a:p>
          <a:p>
            <a:pPr>
              <a:buFont typeface="+mj-lt"/>
              <a:buAutoNum type="arabicPeriod"/>
            </a:pPr>
            <a:r>
              <a:rPr lang="pt-BR" sz="1600" b="1"/>
              <a:t>Redución da renda dispoñible:</a:t>
            </a:r>
            <a:br>
              <a:rPr lang="pt-BR" sz="1600"/>
            </a:br>
            <a:r>
              <a:rPr lang="pt-BR" sz="1600"/>
              <a:t>Ao ter que facer fronte ao pagamento das cotas do préstamo (que inclúen o principal máis os intereses), a parte da renda dispoñible que antes se podía utilizar para aforros ou outros gastos, agora está comprometida co pagamento da débeda. Isto pode afectar a capacidade de cubrir outras necesidades ou investimentos no futuro.</a:t>
            </a:r>
          </a:p>
          <a:p>
            <a:pPr>
              <a:buFont typeface="+mj-lt"/>
              <a:buAutoNum type="arabicPeriod"/>
            </a:pPr>
            <a:r>
              <a:rPr lang="pt-BR" sz="1600" b="1"/>
              <a:t>Endebedamento futuro:</a:t>
            </a:r>
            <a:br>
              <a:rPr lang="pt-BR" sz="1600"/>
            </a:br>
            <a:r>
              <a:rPr lang="pt-BR" sz="1600"/>
              <a:t>O endebedamento pode incrementar se non se planifica ben o reembolso do préstamo, xa que os intereses acumulados poden aumentar a cantidade final a pagar. Isto pode levar a unha </a:t>
            </a:r>
            <a:r>
              <a:rPr lang="pt-BR" sz="1600" b="1"/>
              <a:t>carga financeira adicional</a:t>
            </a:r>
            <a:r>
              <a:rPr lang="pt-BR" sz="1600"/>
              <a:t> nos próximos anos.</a:t>
            </a:r>
            <a:endParaRPr lang="pt-BR" sz="1600" dirty="0"/>
          </a:p>
        </p:txBody>
      </p:sp>
    </p:spTree>
    <p:extLst>
      <p:ext uri="{BB962C8B-B14F-4D97-AF65-F5344CB8AC3E}">
        <p14:creationId xmlns:p14="http://schemas.microsoft.com/office/powerpoint/2010/main" val="142126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err="1">
                <a:solidFill>
                  <a:srgbClr val="FFFFFF"/>
                </a:solidFill>
              </a:rPr>
              <a:t>endebedamento</a:t>
            </a:r>
            <a:endParaRPr lang="es-ES" sz="2400" dirty="0">
              <a:solidFill>
                <a:srgbClr val="FFFFFF"/>
              </a:solidFill>
            </a:endParaRPr>
          </a:p>
        </p:txBody>
      </p:sp>
      <p:sp>
        <p:nvSpPr>
          <p:cNvPr id="7" name="CuadroTexto 6">
            <a:extLst>
              <a:ext uri="{FF2B5EF4-FFF2-40B4-BE49-F238E27FC236}">
                <a16:creationId xmlns:a16="http://schemas.microsoft.com/office/drawing/2014/main" id="{5408048D-E2A5-45E2-9750-3A3E2966D39B}"/>
              </a:ext>
            </a:extLst>
          </p:cNvPr>
          <p:cNvSpPr txBox="1"/>
          <p:nvPr/>
        </p:nvSpPr>
        <p:spPr>
          <a:xfrm>
            <a:off x="643466" y="4547952"/>
            <a:ext cx="3522133" cy="646331"/>
          </a:xfrm>
          <a:prstGeom prst="rect">
            <a:avLst/>
          </a:prstGeom>
          <a:noFill/>
        </p:spPr>
        <p:txBody>
          <a:bodyPr wrap="square">
            <a:spAutoFit/>
          </a:bodyPr>
          <a:lstStyle/>
          <a:p>
            <a:r>
              <a:rPr lang="pt-BR" sz="1800" b="1" dirty="0" err="1">
                <a:solidFill>
                  <a:schemeClr val="bg1"/>
                </a:solidFill>
              </a:rPr>
              <a:t>Importancia</a:t>
            </a:r>
            <a:r>
              <a:rPr lang="pt-BR" sz="1800" b="1" dirty="0">
                <a:solidFill>
                  <a:schemeClr val="bg1"/>
                </a:solidFill>
              </a:rPr>
              <a:t> de avaliar o custo total do crédito</a:t>
            </a:r>
            <a:endParaRPr lang="es-ES" dirty="0">
              <a:solidFill>
                <a:schemeClr val="bg1"/>
              </a:solidFill>
            </a:endParaRPr>
          </a:p>
        </p:txBody>
      </p:sp>
      <p:sp>
        <p:nvSpPr>
          <p:cNvPr id="8" name="Rectangle 1">
            <a:extLst>
              <a:ext uri="{FF2B5EF4-FFF2-40B4-BE49-F238E27FC236}">
                <a16:creationId xmlns:a16="http://schemas.microsoft.com/office/drawing/2014/main" id="{4E493CF2-2D87-48E3-8D1E-C807CFA25E33}"/>
              </a:ext>
            </a:extLst>
          </p:cNvPr>
          <p:cNvSpPr>
            <a:spLocks noGrp="1" noChangeArrowheads="1"/>
          </p:cNvSpPr>
          <p:nvPr>
            <p:ph idx="1"/>
          </p:nvPr>
        </p:nvSpPr>
        <p:spPr bwMode="auto">
          <a:xfrm>
            <a:off x="4809064" y="584631"/>
            <a:ext cx="6739469" cy="568873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indent="0">
              <a:buNone/>
            </a:pPr>
            <a:r>
              <a:rPr lang="pt-BR" sz="1400" dirty="0"/>
              <a:t>É fundamental </a:t>
            </a:r>
            <a:r>
              <a:rPr lang="pt-BR" sz="1400" b="1" dirty="0"/>
              <a:t>avaliar o custo total do crédito</a:t>
            </a:r>
            <a:r>
              <a:rPr lang="pt-BR" sz="1400" dirty="0"/>
              <a:t> antes de solicitar </a:t>
            </a:r>
            <a:r>
              <a:rPr lang="pt-BR" sz="1400" dirty="0" err="1"/>
              <a:t>un</a:t>
            </a:r>
            <a:r>
              <a:rPr lang="pt-BR" sz="1400" dirty="0"/>
              <a:t> </a:t>
            </a:r>
            <a:r>
              <a:rPr lang="pt-BR" sz="1400" dirty="0" err="1"/>
              <a:t>préstamo</a:t>
            </a:r>
            <a:r>
              <a:rPr lang="pt-BR" sz="1400" dirty="0"/>
              <a:t>, </a:t>
            </a:r>
            <a:r>
              <a:rPr lang="pt-BR" sz="1400" dirty="0" err="1"/>
              <a:t>xa</a:t>
            </a:r>
            <a:r>
              <a:rPr lang="pt-BR" sz="1400" dirty="0"/>
              <a:t> que o prezo real do </a:t>
            </a:r>
            <a:r>
              <a:rPr lang="pt-BR" sz="1400" dirty="0" err="1"/>
              <a:t>diñeiro</a:t>
            </a:r>
            <a:r>
              <a:rPr lang="pt-BR" sz="1400" dirty="0"/>
              <a:t> prestado non se limita só ao </a:t>
            </a:r>
            <a:r>
              <a:rPr lang="pt-BR" sz="1400" b="1" dirty="0"/>
              <a:t>tipo de </a:t>
            </a:r>
            <a:r>
              <a:rPr lang="pt-BR" sz="1400" b="1" dirty="0" err="1"/>
              <a:t>interese</a:t>
            </a:r>
            <a:r>
              <a:rPr lang="pt-BR" sz="1400" dirty="0"/>
              <a:t>, </a:t>
            </a:r>
            <a:r>
              <a:rPr lang="pt-BR" sz="1400" dirty="0" err="1"/>
              <a:t>senón</a:t>
            </a:r>
            <a:r>
              <a:rPr lang="pt-BR" sz="1400" dirty="0"/>
              <a:t> que </a:t>
            </a:r>
            <a:r>
              <a:rPr lang="pt-BR" sz="1400" dirty="0" err="1"/>
              <a:t>tamén</a:t>
            </a:r>
            <a:r>
              <a:rPr lang="pt-BR" sz="1400" dirty="0"/>
              <a:t> </a:t>
            </a:r>
            <a:r>
              <a:rPr lang="pt-BR" sz="1400" dirty="0" err="1"/>
              <a:t>inclúe</a:t>
            </a:r>
            <a:r>
              <a:rPr lang="pt-BR" sz="1400" dirty="0"/>
              <a:t> outras </a:t>
            </a:r>
            <a:r>
              <a:rPr lang="pt-BR" sz="1400" b="1" dirty="0" err="1"/>
              <a:t>comisións</a:t>
            </a:r>
            <a:r>
              <a:rPr lang="pt-BR" sz="1400" b="1" dirty="0"/>
              <a:t> e cargos adicionais</a:t>
            </a:r>
            <a:r>
              <a:rPr lang="pt-BR" sz="1400" dirty="0"/>
              <a:t> que as entidades financeiras </a:t>
            </a:r>
            <a:r>
              <a:rPr lang="pt-BR" sz="1400" dirty="0" err="1"/>
              <a:t>poidan</a:t>
            </a:r>
            <a:r>
              <a:rPr lang="pt-BR" sz="1400" dirty="0"/>
              <a:t> aplicar. O custo total do crédito </a:t>
            </a:r>
            <a:r>
              <a:rPr lang="pt-BR" sz="1400" dirty="0" err="1"/>
              <a:t>inclúe</a:t>
            </a:r>
            <a:r>
              <a:rPr lang="pt-BR" sz="1400" dirty="0"/>
              <a:t> todo o </a:t>
            </a:r>
            <a:r>
              <a:rPr lang="pt-BR" sz="1400" dirty="0" err="1"/>
              <a:t>diñeiro</a:t>
            </a:r>
            <a:r>
              <a:rPr lang="pt-BR" sz="1400" dirty="0"/>
              <a:t> que terá que devolver ao longo da </a:t>
            </a:r>
            <a:r>
              <a:rPr lang="pt-BR" sz="1400" dirty="0" err="1"/>
              <a:t>duración</a:t>
            </a:r>
            <a:r>
              <a:rPr lang="pt-BR" sz="1400" dirty="0"/>
              <a:t> do </a:t>
            </a:r>
            <a:r>
              <a:rPr lang="pt-BR" sz="1400" dirty="0" err="1"/>
              <a:t>préstamo</a:t>
            </a:r>
            <a:r>
              <a:rPr lang="pt-BR" sz="1400" dirty="0"/>
              <a:t>, polo que é importante estar consciente de todos estes </a:t>
            </a:r>
            <a:r>
              <a:rPr lang="pt-BR" sz="1400" dirty="0" err="1"/>
              <a:t>factores</a:t>
            </a:r>
            <a:r>
              <a:rPr lang="pt-BR" sz="1400" dirty="0"/>
              <a:t> para tomar unha </a:t>
            </a:r>
            <a:r>
              <a:rPr lang="pt-BR" sz="1400" dirty="0" err="1"/>
              <a:t>decisión</a:t>
            </a:r>
            <a:r>
              <a:rPr lang="pt-BR" sz="1400" dirty="0"/>
              <a:t> informada.</a:t>
            </a:r>
          </a:p>
          <a:p>
            <a:pPr marL="0" indent="0">
              <a:buNone/>
            </a:pPr>
            <a:r>
              <a:rPr lang="pt-BR" sz="1400" b="1" dirty="0"/>
              <a:t>Elementos que </a:t>
            </a:r>
            <a:r>
              <a:rPr lang="pt-BR" sz="1400" b="1" dirty="0" err="1"/>
              <a:t>compoñen</a:t>
            </a:r>
            <a:r>
              <a:rPr lang="pt-BR" sz="1400" b="1" dirty="0"/>
              <a:t> o custo total </a:t>
            </a:r>
            <a:r>
              <a:rPr lang="pt-BR" sz="1400" b="1" dirty="0" err="1"/>
              <a:t>dun</a:t>
            </a:r>
            <a:r>
              <a:rPr lang="pt-BR" sz="1400" b="1" dirty="0"/>
              <a:t> </a:t>
            </a:r>
            <a:r>
              <a:rPr lang="pt-BR" sz="1400" b="1" dirty="0" err="1"/>
              <a:t>préstamo</a:t>
            </a:r>
            <a:r>
              <a:rPr lang="pt-BR" sz="1400" b="1" dirty="0"/>
              <a:t>:</a:t>
            </a:r>
            <a:endParaRPr lang="pt-BR" sz="1400" dirty="0"/>
          </a:p>
          <a:p>
            <a:pPr>
              <a:buFont typeface="+mj-lt"/>
              <a:buAutoNum type="arabicPeriod"/>
            </a:pPr>
            <a:r>
              <a:rPr lang="pt-BR" sz="1400" b="1" dirty="0"/>
              <a:t>Tipo de </a:t>
            </a:r>
            <a:r>
              <a:rPr lang="pt-BR" sz="1400" b="1" dirty="0" err="1"/>
              <a:t>interese</a:t>
            </a:r>
            <a:br>
              <a:rPr lang="pt-BR" sz="1400" dirty="0"/>
            </a:br>
            <a:r>
              <a:rPr lang="pt-BR" sz="1400" dirty="0"/>
              <a:t>O tipo de </a:t>
            </a:r>
            <a:r>
              <a:rPr lang="pt-BR" sz="1400" dirty="0" err="1"/>
              <a:t>interese</a:t>
            </a:r>
            <a:r>
              <a:rPr lang="pt-BR" sz="1400" dirty="0"/>
              <a:t> é a </a:t>
            </a:r>
            <a:r>
              <a:rPr lang="pt-BR" sz="1400" dirty="0" err="1"/>
              <a:t>porcentaxe</a:t>
            </a:r>
            <a:r>
              <a:rPr lang="pt-BR" sz="1400" dirty="0"/>
              <a:t> que se aplica ao importe do </a:t>
            </a:r>
            <a:r>
              <a:rPr lang="pt-BR" sz="1400" dirty="0" err="1"/>
              <a:t>préstamo</a:t>
            </a:r>
            <a:r>
              <a:rPr lang="pt-BR" sz="1400" dirty="0"/>
              <a:t> e determinará cantos </a:t>
            </a:r>
            <a:r>
              <a:rPr lang="pt-BR" sz="1400" dirty="0" err="1"/>
              <a:t>intereses</a:t>
            </a:r>
            <a:r>
              <a:rPr lang="pt-BR" sz="1400" dirty="0"/>
              <a:t> se </a:t>
            </a:r>
            <a:r>
              <a:rPr lang="pt-BR" sz="1400" dirty="0" err="1"/>
              <a:t>terán</a:t>
            </a:r>
            <a:r>
              <a:rPr lang="pt-BR" sz="1400" dirty="0"/>
              <a:t> que pagar sobre o </a:t>
            </a:r>
            <a:r>
              <a:rPr lang="pt-BR" sz="1400" dirty="0" err="1"/>
              <a:t>diñeiro</a:t>
            </a:r>
            <a:r>
              <a:rPr lang="pt-BR" sz="1400" dirty="0"/>
              <a:t> prestado. O tipo de </a:t>
            </a:r>
            <a:r>
              <a:rPr lang="pt-BR" sz="1400" dirty="0" err="1"/>
              <a:t>interese</a:t>
            </a:r>
            <a:r>
              <a:rPr lang="pt-BR" sz="1400" dirty="0"/>
              <a:t> pode ser fixo ou </a:t>
            </a:r>
            <a:r>
              <a:rPr lang="pt-BR" sz="1400" dirty="0" err="1"/>
              <a:t>variable</a:t>
            </a:r>
            <a:r>
              <a:rPr lang="pt-BR" sz="1400" dirty="0"/>
              <a:t>, o que </a:t>
            </a:r>
            <a:r>
              <a:rPr lang="pt-BR" sz="1400" dirty="0" err="1"/>
              <a:t>afectará</a:t>
            </a:r>
            <a:r>
              <a:rPr lang="pt-BR" sz="1400" dirty="0"/>
              <a:t> ao custo total dependendo das </a:t>
            </a:r>
            <a:r>
              <a:rPr lang="pt-BR" sz="1400" dirty="0" err="1"/>
              <a:t>fluctuacións</a:t>
            </a:r>
            <a:r>
              <a:rPr lang="pt-BR" sz="1400" dirty="0"/>
              <a:t> do mercado.</a:t>
            </a:r>
          </a:p>
          <a:p>
            <a:pPr>
              <a:buFont typeface="+mj-lt"/>
              <a:buAutoNum type="arabicPeriod"/>
            </a:pPr>
            <a:r>
              <a:rPr lang="pt-BR" sz="1400" b="1" dirty="0" err="1"/>
              <a:t>Comisións</a:t>
            </a:r>
            <a:r>
              <a:rPr lang="pt-BR" sz="1400" b="1" dirty="0"/>
              <a:t> adicionais:</a:t>
            </a:r>
            <a:br>
              <a:rPr lang="pt-BR" sz="1400" dirty="0"/>
            </a:br>
            <a:r>
              <a:rPr lang="pt-BR" sz="1400" dirty="0"/>
              <a:t>Algunhas entidades financeiras </a:t>
            </a:r>
            <a:r>
              <a:rPr lang="pt-BR" sz="1400" dirty="0" err="1"/>
              <a:t>aplican</a:t>
            </a:r>
            <a:r>
              <a:rPr lang="pt-BR" sz="1400" dirty="0"/>
              <a:t> </a:t>
            </a:r>
            <a:r>
              <a:rPr lang="pt-BR" sz="1400" dirty="0" err="1"/>
              <a:t>comisións</a:t>
            </a:r>
            <a:r>
              <a:rPr lang="pt-BR" sz="1400" dirty="0"/>
              <a:t> por apertura, </a:t>
            </a:r>
            <a:r>
              <a:rPr lang="pt-BR" sz="1400" dirty="0" err="1"/>
              <a:t>xestión</a:t>
            </a:r>
            <a:r>
              <a:rPr lang="pt-BR" sz="1400" dirty="0"/>
              <a:t>, ou </a:t>
            </a:r>
            <a:r>
              <a:rPr lang="pt-BR" sz="1400" dirty="0" err="1"/>
              <a:t>administración</a:t>
            </a:r>
            <a:r>
              <a:rPr lang="pt-BR" sz="1400" dirty="0"/>
              <a:t> do </a:t>
            </a:r>
            <a:r>
              <a:rPr lang="pt-BR" sz="1400" dirty="0" err="1"/>
              <a:t>préstamo</a:t>
            </a:r>
            <a:r>
              <a:rPr lang="pt-BR" sz="1400" dirty="0"/>
              <a:t>, que </a:t>
            </a:r>
            <a:r>
              <a:rPr lang="pt-BR" sz="1400" dirty="0" err="1"/>
              <a:t>tamén</a:t>
            </a:r>
            <a:r>
              <a:rPr lang="pt-BR" sz="1400" dirty="0"/>
              <a:t> </a:t>
            </a:r>
            <a:r>
              <a:rPr lang="pt-BR" sz="1400" dirty="0" err="1"/>
              <a:t>deben</a:t>
            </a:r>
            <a:r>
              <a:rPr lang="pt-BR" sz="1400" dirty="0"/>
              <a:t> ser tidas </a:t>
            </a:r>
            <a:r>
              <a:rPr lang="pt-BR" sz="1400" dirty="0" err="1"/>
              <a:t>en</a:t>
            </a:r>
            <a:r>
              <a:rPr lang="pt-BR" sz="1400" dirty="0"/>
              <a:t> conta ao calcular o custo total.</a:t>
            </a:r>
          </a:p>
          <a:p>
            <a:pPr>
              <a:buFont typeface="+mj-lt"/>
              <a:buAutoNum type="arabicPeriod"/>
            </a:pPr>
            <a:r>
              <a:rPr lang="pt-BR" sz="1400" b="1" dirty="0"/>
              <a:t>A </a:t>
            </a:r>
            <a:r>
              <a:rPr lang="pt-BR" sz="1400" b="1" dirty="0" err="1"/>
              <a:t>duración</a:t>
            </a:r>
            <a:r>
              <a:rPr lang="pt-BR" sz="1400" b="1" dirty="0"/>
              <a:t> do </a:t>
            </a:r>
            <a:r>
              <a:rPr lang="pt-BR" sz="1400" b="1" dirty="0" err="1"/>
              <a:t>préstamo</a:t>
            </a:r>
            <a:r>
              <a:rPr lang="pt-BR" sz="1400" b="1" dirty="0"/>
              <a:t>:</a:t>
            </a:r>
            <a:br>
              <a:rPr lang="pt-BR" sz="1400" dirty="0"/>
            </a:br>
            <a:r>
              <a:rPr lang="pt-BR" sz="1400" dirty="0"/>
              <a:t>A </a:t>
            </a:r>
            <a:r>
              <a:rPr lang="pt-BR" sz="1400" dirty="0" err="1"/>
              <a:t>duración</a:t>
            </a:r>
            <a:r>
              <a:rPr lang="pt-BR" sz="1400" dirty="0"/>
              <a:t> do </a:t>
            </a:r>
            <a:r>
              <a:rPr lang="pt-BR" sz="1400" dirty="0" err="1"/>
              <a:t>préstamo</a:t>
            </a:r>
            <a:r>
              <a:rPr lang="pt-BR" sz="1400" dirty="0"/>
              <a:t> </a:t>
            </a:r>
            <a:r>
              <a:rPr lang="pt-BR" sz="1400" dirty="0" err="1"/>
              <a:t>tamén</a:t>
            </a:r>
            <a:r>
              <a:rPr lang="pt-BR" sz="1400" dirty="0"/>
              <a:t> </a:t>
            </a:r>
            <a:r>
              <a:rPr lang="pt-BR" sz="1400" dirty="0" err="1"/>
              <a:t>inflúe</a:t>
            </a:r>
            <a:r>
              <a:rPr lang="pt-BR" sz="1400" dirty="0"/>
              <a:t> no custo total, </a:t>
            </a:r>
            <a:r>
              <a:rPr lang="pt-BR" sz="1400" dirty="0" err="1"/>
              <a:t>xa</a:t>
            </a:r>
            <a:r>
              <a:rPr lang="pt-BR" sz="1400" dirty="0"/>
              <a:t> que a longo prazo, ao solicitar </a:t>
            </a:r>
            <a:r>
              <a:rPr lang="pt-BR" sz="1400" dirty="0" err="1"/>
              <a:t>un</a:t>
            </a:r>
            <a:r>
              <a:rPr lang="pt-BR" sz="1400" dirty="0"/>
              <a:t> prazo </a:t>
            </a:r>
            <a:r>
              <a:rPr lang="pt-BR" sz="1400" dirty="0" err="1"/>
              <a:t>máis</a:t>
            </a:r>
            <a:r>
              <a:rPr lang="pt-BR" sz="1400" dirty="0"/>
              <a:t> extenso para devolver o </a:t>
            </a:r>
            <a:r>
              <a:rPr lang="pt-BR" sz="1400" dirty="0" err="1"/>
              <a:t>diñeiro</a:t>
            </a:r>
            <a:r>
              <a:rPr lang="pt-BR" sz="1400" dirty="0"/>
              <a:t>, a </a:t>
            </a:r>
            <a:r>
              <a:rPr lang="pt-BR" sz="1400" dirty="0" err="1"/>
              <a:t>cantidade</a:t>
            </a:r>
            <a:r>
              <a:rPr lang="pt-BR" sz="1400" dirty="0"/>
              <a:t> final de </a:t>
            </a:r>
            <a:r>
              <a:rPr lang="pt-BR" sz="1400" dirty="0" err="1"/>
              <a:t>intereses</a:t>
            </a:r>
            <a:r>
              <a:rPr lang="pt-BR" sz="1400" dirty="0"/>
              <a:t> pode ser maior.</a:t>
            </a:r>
          </a:p>
          <a:p>
            <a:pPr>
              <a:buFont typeface="+mj-lt"/>
              <a:buAutoNum type="arabicPeriod"/>
            </a:pPr>
            <a:r>
              <a:rPr lang="pt-BR" sz="1400" b="1" dirty="0"/>
              <a:t>Seguro de </a:t>
            </a:r>
            <a:r>
              <a:rPr lang="pt-BR" sz="1400" b="1" dirty="0" err="1"/>
              <a:t>protección</a:t>
            </a:r>
            <a:r>
              <a:rPr lang="pt-BR" sz="1400" b="1" dirty="0"/>
              <a:t> de pagamento ou outros produtos </a:t>
            </a:r>
            <a:r>
              <a:rPr lang="pt-BR" sz="1400" b="1" dirty="0" err="1"/>
              <a:t>asociados</a:t>
            </a:r>
            <a:r>
              <a:rPr lang="pt-BR" sz="1400" b="1" dirty="0"/>
              <a:t>:</a:t>
            </a:r>
            <a:br>
              <a:rPr lang="pt-BR" sz="1400" dirty="0"/>
            </a:br>
            <a:r>
              <a:rPr lang="pt-BR" sz="1400" dirty="0" err="1"/>
              <a:t>Algúns</a:t>
            </a:r>
            <a:r>
              <a:rPr lang="pt-BR" sz="1400" dirty="0"/>
              <a:t> </a:t>
            </a:r>
            <a:r>
              <a:rPr lang="pt-BR" sz="1400" dirty="0" err="1"/>
              <a:t>préstamos</a:t>
            </a:r>
            <a:r>
              <a:rPr lang="pt-BR" sz="1400" dirty="0"/>
              <a:t> </a:t>
            </a:r>
            <a:r>
              <a:rPr lang="pt-BR" sz="1400" dirty="0" err="1"/>
              <a:t>requiren</a:t>
            </a:r>
            <a:r>
              <a:rPr lang="pt-BR" sz="1400" dirty="0"/>
              <a:t> que o solicitante contrate seguros de vida ou outros produtos </a:t>
            </a:r>
            <a:r>
              <a:rPr lang="pt-BR" sz="1400" dirty="0" err="1"/>
              <a:t>asociados</a:t>
            </a:r>
            <a:r>
              <a:rPr lang="pt-BR" sz="1400" dirty="0"/>
              <a:t> ao </a:t>
            </a:r>
            <a:r>
              <a:rPr lang="pt-BR" sz="1400" dirty="0" err="1"/>
              <a:t>préstamo</a:t>
            </a:r>
            <a:r>
              <a:rPr lang="pt-BR" sz="1400" dirty="0"/>
              <a:t>, que </a:t>
            </a:r>
            <a:r>
              <a:rPr lang="pt-BR" sz="1400" dirty="0" err="1"/>
              <a:t>engaden</a:t>
            </a:r>
            <a:r>
              <a:rPr lang="pt-BR" sz="1400" dirty="0"/>
              <a:t> </a:t>
            </a:r>
            <a:r>
              <a:rPr lang="pt-BR" sz="1400" dirty="0" err="1"/>
              <a:t>un</a:t>
            </a:r>
            <a:r>
              <a:rPr lang="pt-BR" sz="1400" dirty="0"/>
              <a:t> custo adicional.</a:t>
            </a:r>
          </a:p>
        </p:txBody>
      </p:sp>
    </p:spTree>
    <p:extLst>
      <p:ext uri="{BB962C8B-B14F-4D97-AF65-F5344CB8AC3E}">
        <p14:creationId xmlns:p14="http://schemas.microsoft.com/office/powerpoint/2010/main" val="164979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err="1">
                <a:solidFill>
                  <a:srgbClr val="FFFFFF"/>
                </a:solidFill>
              </a:rPr>
              <a:t>endebedamento</a:t>
            </a:r>
            <a:endParaRPr lang="es-ES" sz="2400" dirty="0">
              <a:solidFill>
                <a:srgbClr val="FFFFFF"/>
              </a:solidFill>
            </a:endParaRPr>
          </a:p>
        </p:txBody>
      </p:sp>
      <p:sp>
        <p:nvSpPr>
          <p:cNvPr id="7" name="CuadroTexto 6">
            <a:extLst>
              <a:ext uri="{FF2B5EF4-FFF2-40B4-BE49-F238E27FC236}">
                <a16:creationId xmlns:a16="http://schemas.microsoft.com/office/drawing/2014/main" id="{5408048D-E2A5-45E2-9750-3A3E2966D39B}"/>
              </a:ext>
            </a:extLst>
          </p:cNvPr>
          <p:cNvSpPr txBox="1"/>
          <p:nvPr/>
        </p:nvSpPr>
        <p:spPr>
          <a:xfrm>
            <a:off x="643466" y="4547952"/>
            <a:ext cx="3522133" cy="369332"/>
          </a:xfrm>
          <a:prstGeom prst="rect">
            <a:avLst/>
          </a:prstGeom>
          <a:noFill/>
        </p:spPr>
        <p:txBody>
          <a:bodyPr wrap="square">
            <a:spAutoFit/>
          </a:bodyPr>
          <a:lstStyle/>
          <a:p>
            <a:r>
              <a:rPr lang="pt-BR" sz="1800" b="1" dirty="0">
                <a:solidFill>
                  <a:schemeClr val="bg1"/>
                </a:solidFill>
              </a:rPr>
              <a:t>Reembolso </a:t>
            </a:r>
            <a:r>
              <a:rPr lang="pt-BR" sz="1800" b="1" dirty="0" err="1">
                <a:solidFill>
                  <a:schemeClr val="bg1"/>
                </a:solidFill>
              </a:rPr>
              <a:t>anticipado</a:t>
            </a:r>
            <a:endParaRPr lang="es-ES" dirty="0">
              <a:solidFill>
                <a:schemeClr val="bg1"/>
              </a:solidFill>
            </a:endParaRPr>
          </a:p>
        </p:txBody>
      </p:sp>
      <p:sp>
        <p:nvSpPr>
          <p:cNvPr id="11" name="Rectangle 1">
            <a:extLst>
              <a:ext uri="{FF2B5EF4-FFF2-40B4-BE49-F238E27FC236}">
                <a16:creationId xmlns:a16="http://schemas.microsoft.com/office/drawing/2014/main" id="{23A50AFE-6C91-4F48-B80E-A4CE4C482F0C}"/>
              </a:ext>
            </a:extLst>
          </p:cNvPr>
          <p:cNvSpPr txBox="1">
            <a:spLocks noChangeArrowheads="1"/>
          </p:cNvSpPr>
          <p:nvPr/>
        </p:nvSpPr>
        <p:spPr bwMode="auto">
          <a:xfrm>
            <a:off x="5080000" y="417919"/>
            <a:ext cx="6114474" cy="6022161"/>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600" dirty="0"/>
              <a:t>O concepto de </a:t>
            </a:r>
            <a:r>
              <a:rPr lang="pt-BR" sz="1600" b="1" dirty="0"/>
              <a:t>"reembolso </a:t>
            </a:r>
            <a:r>
              <a:rPr lang="pt-BR" sz="1600" b="1" dirty="0" err="1"/>
              <a:t>anticipado</a:t>
            </a:r>
            <a:r>
              <a:rPr lang="pt-BR" sz="1600" b="1" dirty="0"/>
              <a:t>"</a:t>
            </a:r>
            <a:r>
              <a:rPr lang="pt-BR" sz="1600" dirty="0"/>
              <a:t> </a:t>
            </a:r>
            <a:r>
              <a:rPr lang="pt-BR" sz="1600" dirty="0" err="1"/>
              <a:t>refírese</a:t>
            </a:r>
            <a:r>
              <a:rPr lang="pt-BR" sz="1600" dirty="0"/>
              <a:t> ao pagamento </a:t>
            </a:r>
            <a:r>
              <a:rPr lang="pt-BR" sz="1600" dirty="0" err="1"/>
              <a:t>dunha</a:t>
            </a:r>
            <a:r>
              <a:rPr lang="pt-BR" sz="1600" dirty="0"/>
              <a:t> </a:t>
            </a:r>
            <a:r>
              <a:rPr lang="pt-BR" sz="1600" dirty="0" err="1"/>
              <a:t>débeda</a:t>
            </a:r>
            <a:r>
              <a:rPr lang="pt-BR" sz="1600" dirty="0"/>
              <a:t> antes da data de </a:t>
            </a:r>
            <a:r>
              <a:rPr lang="pt-BR" sz="1600" dirty="0" err="1"/>
              <a:t>vixencia</a:t>
            </a:r>
            <a:r>
              <a:rPr lang="pt-BR" sz="1600" dirty="0"/>
              <a:t> do contrato de </a:t>
            </a:r>
            <a:r>
              <a:rPr lang="pt-BR" sz="1600" dirty="0" err="1"/>
              <a:t>préstamo</a:t>
            </a:r>
            <a:r>
              <a:rPr lang="pt-BR" sz="1600" dirty="0"/>
              <a:t>. Este tipo de reembolso pode estar permitido por </a:t>
            </a:r>
            <a:r>
              <a:rPr lang="pt-BR" sz="1600" dirty="0" err="1"/>
              <a:t>algúns</a:t>
            </a:r>
            <a:r>
              <a:rPr lang="pt-BR" sz="1600" dirty="0"/>
              <a:t> contratos de </a:t>
            </a:r>
            <a:r>
              <a:rPr lang="pt-BR" sz="1600" dirty="0" err="1"/>
              <a:t>préstamo</a:t>
            </a:r>
            <a:r>
              <a:rPr lang="pt-BR" sz="1600" dirty="0"/>
              <a:t>, pero é importante entender as </a:t>
            </a:r>
            <a:r>
              <a:rPr lang="pt-BR" sz="1600" dirty="0" err="1"/>
              <a:t>implicacións</a:t>
            </a:r>
            <a:r>
              <a:rPr lang="pt-BR" sz="1600" dirty="0"/>
              <a:t>:</a:t>
            </a:r>
          </a:p>
          <a:p>
            <a:pPr marL="0" indent="0">
              <a:buFont typeface="Arial" panose="020B0604020202020204" pitchFamily="34" charset="0"/>
              <a:buNone/>
            </a:pPr>
            <a:endParaRPr lang="pt-BR" sz="1600" dirty="0"/>
          </a:p>
          <a:p>
            <a:pPr>
              <a:buFont typeface="+mj-lt"/>
              <a:buAutoNum type="arabicPeriod"/>
            </a:pPr>
            <a:r>
              <a:rPr lang="pt-BR" sz="1600" b="1" dirty="0" err="1"/>
              <a:t>Posibles</a:t>
            </a:r>
            <a:r>
              <a:rPr lang="pt-BR" sz="1600" b="1" dirty="0"/>
              <a:t> </a:t>
            </a:r>
            <a:r>
              <a:rPr lang="pt-BR" sz="1600" b="1" dirty="0" err="1"/>
              <a:t>penalizacións</a:t>
            </a:r>
            <a:r>
              <a:rPr lang="pt-BR" sz="1600" b="1" dirty="0"/>
              <a:t>:</a:t>
            </a:r>
            <a:br>
              <a:rPr lang="pt-BR" sz="1600" dirty="0"/>
            </a:br>
            <a:r>
              <a:rPr lang="pt-BR" sz="1600" dirty="0"/>
              <a:t>Algunhas entidades financeiras </a:t>
            </a:r>
            <a:r>
              <a:rPr lang="pt-BR" sz="1600" dirty="0" err="1"/>
              <a:t>aplican</a:t>
            </a:r>
            <a:r>
              <a:rPr lang="pt-BR" sz="1600" dirty="0"/>
              <a:t> </a:t>
            </a:r>
            <a:r>
              <a:rPr lang="pt-BR" sz="1600" b="1" dirty="0" err="1"/>
              <a:t>penalizacións</a:t>
            </a:r>
            <a:r>
              <a:rPr lang="pt-BR" sz="1600" b="1" dirty="0"/>
              <a:t> ou </a:t>
            </a:r>
            <a:r>
              <a:rPr lang="pt-BR" sz="1600" b="1" dirty="0" err="1"/>
              <a:t>comisións</a:t>
            </a:r>
            <a:r>
              <a:rPr lang="pt-BR" sz="1600" dirty="0"/>
              <a:t> por reembolsos </a:t>
            </a:r>
            <a:r>
              <a:rPr lang="pt-BR" sz="1600" dirty="0" err="1"/>
              <a:t>anticipados</a:t>
            </a:r>
            <a:r>
              <a:rPr lang="pt-BR" sz="1600" dirty="0"/>
              <a:t>, </a:t>
            </a:r>
            <a:r>
              <a:rPr lang="pt-BR" sz="1600" dirty="0" err="1"/>
              <a:t>xa</a:t>
            </a:r>
            <a:r>
              <a:rPr lang="pt-BR" sz="1600" dirty="0"/>
              <a:t> que o seu beneficio </a:t>
            </a:r>
            <a:r>
              <a:rPr lang="pt-BR" sz="1600" dirty="0" err="1"/>
              <a:t>provén</a:t>
            </a:r>
            <a:r>
              <a:rPr lang="pt-BR" sz="1600" dirty="0"/>
              <a:t> dos </a:t>
            </a:r>
            <a:r>
              <a:rPr lang="pt-BR" sz="1600" dirty="0" err="1"/>
              <a:t>intereses</a:t>
            </a:r>
            <a:r>
              <a:rPr lang="pt-BR" sz="1600" dirty="0"/>
              <a:t> que </a:t>
            </a:r>
            <a:r>
              <a:rPr lang="pt-BR" sz="1600" dirty="0" err="1"/>
              <a:t>cobren</a:t>
            </a:r>
            <a:r>
              <a:rPr lang="pt-BR" sz="1600" dirty="0"/>
              <a:t> ao longo do tempo. Por tanto, se o </a:t>
            </a:r>
            <a:r>
              <a:rPr lang="pt-BR" sz="1600" dirty="0" err="1"/>
              <a:t>préstamo</a:t>
            </a:r>
            <a:r>
              <a:rPr lang="pt-BR" sz="1600" dirty="0"/>
              <a:t> se salda antes do previsto, a entidade pode perder a oportunidade de cobrar todo o </a:t>
            </a:r>
            <a:r>
              <a:rPr lang="pt-BR" sz="1600" dirty="0" err="1"/>
              <a:t>interese</a:t>
            </a:r>
            <a:r>
              <a:rPr lang="pt-BR" sz="1600" dirty="0"/>
              <a:t>.</a:t>
            </a:r>
          </a:p>
          <a:p>
            <a:pPr>
              <a:buFont typeface="+mj-lt"/>
              <a:buAutoNum type="arabicPeriod"/>
            </a:pPr>
            <a:r>
              <a:rPr lang="pt-BR" sz="1600" b="1" dirty="0"/>
              <a:t>Aforro </a:t>
            </a:r>
            <a:r>
              <a:rPr lang="pt-BR" sz="1600" b="1" dirty="0" err="1"/>
              <a:t>en</a:t>
            </a:r>
            <a:r>
              <a:rPr lang="pt-BR" sz="1600" b="1" dirty="0"/>
              <a:t> </a:t>
            </a:r>
            <a:r>
              <a:rPr lang="pt-BR" sz="1600" b="1" dirty="0" err="1"/>
              <a:t>intereses</a:t>
            </a:r>
            <a:r>
              <a:rPr lang="pt-BR" sz="1600" b="1" dirty="0"/>
              <a:t>:</a:t>
            </a:r>
            <a:br>
              <a:rPr lang="pt-BR" sz="1600" dirty="0"/>
            </a:br>
            <a:r>
              <a:rPr lang="pt-BR" sz="1600" dirty="0"/>
              <a:t>Se non </a:t>
            </a:r>
            <a:r>
              <a:rPr lang="pt-BR" sz="1600" dirty="0" err="1"/>
              <a:t>hai</a:t>
            </a:r>
            <a:r>
              <a:rPr lang="pt-BR" sz="1600" dirty="0"/>
              <a:t> </a:t>
            </a:r>
            <a:r>
              <a:rPr lang="pt-BR" sz="1600" dirty="0" err="1"/>
              <a:t>comisións</a:t>
            </a:r>
            <a:r>
              <a:rPr lang="pt-BR" sz="1600" dirty="0"/>
              <a:t> por reembolso </a:t>
            </a:r>
            <a:r>
              <a:rPr lang="pt-BR" sz="1600" dirty="0" err="1"/>
              <a:t>anticipado</a:t>
            </a:r>
            <a:r>
              <a:rPr lang="pt-BR" sz="1600" dirty="0"/>
              <a:t>, saldar o </a:t>
            </a:r>
            <a:r>
              <a:rPr lang="pt-BR" sz="1600" dirty="0" err="1"/>
              <a:t>préstamo</a:t>
            </a:r>
            <a:r>
              <a:rPr lang="pt-BR" sz="1600" dirty="0"/>
              <a:t> antes do previsto pode permitir aforrar </a:t>
            </a:r>
            <a:r>
              <a:rPr lang="pt-BR" sz="1600" dirty="0" err="1"/>
              <a:t>en</a:t>
            </a:r>
            <a:r>
              <a:rPr lang="pt-BR" sz="1600" dirty="0"/>
              <a:t> </a:t>
            </a:r>
            <a:r>
              <a:rPr lang="pt-BR" sz="1600" dirty="0" err="1"/>
              <a:t>intereses</a:t>
            </a:r>
            <a:r>
              <a:rPr lang="pt-BR" sz="1600" dirty="0"/>
              <a:t>, </a:t>
            </a:r>
            <a:r>
              <a:rPr lang="pt-BR" sz="1600" dirty="0" err="1"/>
              <a:t>xa</a:t>
            </a:r>
            <a:r>
              <a:rPr lang="pt-BR" sz="1600" dirty="0"/>
              <a:t> que o </a:t>
            </a:r>
            <a:r>
              <a:rPr lang="pt-BR" sz="1600" dirty="0" err="1"/>
              <a:t>diñeiro</a:t>
            </a:r>
            <a:r>
              <a:rPr lang="pt-BR" sz="1600" dirty="0"/>
              <a:t> prestado está sendo </a:t>
            </a:r>
            <a:r>
              <a:rPr lang="pt-BR" sz="1600" dirty="0" err="1"/>
              <a:t>devolto</a:t>
            </a:r>
            <a:r>
              <a:rPr lang="pt-BR" sz="1600" dirty="0"/>
              <a:t> antes de que se </a:t>
            </a:r>
            <a:r>
              <a:rPr lang="pt-BR" sz="1600" dirty="0" err="1"/>
              <a:t>acumulen</a:t>
            </a:r>
            <a:r>
              <a:rPr lang="pt-BR" sz="1600" dirty="0"/>
              <a:t> </a:t>
            </a:r>
            <a:r>
              <a:rPr lang="pt-BR" sz="1600" dirty="0" err="1"/>
              <a:t>máis</a:t>
            </a:r>
            <a:r>
              <a:rPr lang="pt-BR" sz="1600" dirty="0"/>
              <a:t> </a:t>
            </a:r>
            <a:r>
              <a:rPr lang="pt-BR" sz="1600" dirty="0" err="1"/>
              <a:t>intereses</a:t>
            </a:r>
            <a:r>
              <a:rPr lang="pt-BR" sz="1600" dirty="0"/>
              <a:t> sobre o saldo restante.</a:t>
            </a:r>
          </a:p>
          <a:p>
            <a:pPr>
              <a:buFont typeface="+mj-lt"/>
              <a:buAutoNum type="arabicPeriod"/>
            </a:pPr>
            <a:r>
              <a:rPr lang="pt-BR" sz="1600" b="1" dirty="0" err="1"/>
              <a:t>Condicións</a:t>
            </a:r>
            <a:r>
              <a:rPr lang="pt-BR" sz="1600" b="1" dirty="0"/>
              <a:t> do contrato:</a:t>
            </a:r>
            <a:br>
              <a:rPr lang="pt-BR" sz="1600" dirty="0"/>
            </a:br>
            <a:r>
              <a:rPr lang="pt-BR" sz="1600" dirty="0"/>
              <a:t>É importante revisar as </a:t>
            </a:r>
            <a:r>
              <a:rPr lang="pt-BR" sz="1600" b="1" dirty="0" err="1"/>
              <a:t>condicións</a:t>
            </a:r>
            <a:r>
              <a:rPr lang="pt-BR" sz="1600" b="1" dirty="0"/>
              <a:t> do </a:t>
            </a:r>
            <a:r>
              <a:rPr lang="pt-BR" sz="1600" b="1" dirty="0" err="1"/>
              <a:t>préstamo</a:t>
            </a:r>
            <a:r>
              <a:rPr lang="pt-BR" sz="1600" dirty="0"/>
              <a:t> para saber se se permite o reembolso </a:t>
            </a:r>
            <a:r>
              <a:rPr lang="pt-BR" sz="1600" dirty="0" err="1"/>
              <a:t>anticipado</a:t>
            </a:r>
            <a:r>
              <a:rPr lang="pt-BR" sz="1600" dirty="0"/>
              <a:t> </a:t>
            </a:r>
            <a:r>
              <a:rPr lang="pt-BR" sz="1600" dirty="0" err="1"/>
              <a:t>sen</a:t>
            </a:r>
            <a:r>
              <a:rPr lang="pt-BR" sz="1600" dirty="0"/>
              <a:t> </a:t>
            </a:r>
            <a:r>
              <a:rPr lang="pt-BR" sz="1600" dirty="0" err="1"/>
              <a:t>penalizacións</a:t>
            </a:r>
            <a:r>
              <a:rPr lang="pt-BR" sz="1600" dirty="0"/>
              <a:t> e </a:t>
            </a:r>
            <a:r>
              <a:rPr lang="pt-BR" sz="1600" dirty="0" err="1"/>
              <a:t>en</a:t>
            </a:r>
            <a:r>
              <a:rPr lang="pt-BR" sz="1600" dirty="0"/>
              <a:t> que termos. Algunhas entidades </a:t>
            </a:r>
            <a:r>
              <a:rPr lang="pt-BR" sz="1600" dirty="0" err="1"/>
              <a:t>ofrecen</a:t>
            </a:r>
            <a:r>
              <a:rPr lang="pt-BR" sz="1600" dirty="0"/>
              <a:t> </a:t>
            </a:r>
            <a:r>
              <a:rPr lang="pt-BR" sz="1600" dirty="0" err="1"/>
              <a:t>vantaxes</a:t>
            </a:r>
            <a:r>
              <a:rPr lang="pt-BR" sz="1600" dirty="0"/>
              <a:t>, como a </a:t>
            </a:r>
            <a:r>
              <a:rPr lang="pt-BR" sz="1600" dirty="0" err="1"/>
              <a:t>eliminación</a:t>
            </a:r>
            <a:r>
              <a:rPr lang="pt-BR" sz="1600" dirty="0"/>
              <a:t> dos </a:t>
            </a:r>
            <a:r>
              <a:rPr lang="pt-BR" sz="1600" dirty="0" err="1"/>
              <a:t>intereses</a:t>
            </a:r>
            <a:r>
              <a:rPr lang="pt-BR" sz="1600" dirty="0"/>
              <a:t> futuros, se o </a:t>
            </a:r>
            <a:r>
              <a:rPr lang="pt-BR" sz="1600" dirty="0" err="1"/>
              <a:t>préstamo</a:t>
            </a:r>
            <a:r>
              <a:rPr lang="pt-BR" sz="1600" dirty="0"/>
              <a:t> se reembolsa antes da </a:t>
            </a:r>
            <a:r>
              <a:rPr lang="pt-BR" sz="1600" dirty="0" err="1"/>
              <a:t>súa</a:t>
            </a:r>
            <a:r>
              <a:rPr lang="pt-BR" sz="1600" dirty="0"/>
              <a:t> data de </a:t>
            </a:r>
            <a:r>
              <a:rPr lang="pt-BR" sz="1600" dirty="0" err="1"/>
              <a:t>vencemento</a:t>
            </a:r>
            <a:r>
              <a:rPr lang="pt-BR" sz="1600" dirty="0"/>
              <a:t>.</a:t>
            </a:r>
          </a:p>
        </p:txBody>
      </p:sp>
    </p:spTree>
    <p:extLst>
      <p:ext uri="{BB962C8B-B14F-4D97-AF65-F5344CB8AC3E}">
        <p14:creationId xmlns:p14="http://schemas.microsoft.com/office/powerpoint/2010/main" val="417773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sz="2400" dirty="0">
                <a:solidFill>
                  <a:schemeClr val="bg1"/>
                </a:solidFill>
              </a:rPr>
              <a:t>CIBERSEGURIDADE</a:t>
            </a:r>
          </a:p>
        </p:txBody>
      </p:sp>
      <p:pic>
        <p:nvPicPr>
          <p:cNvPr id="4" name="Imagen 3" descr="Números comerciales de finanzas">
            <a:extLst>
              <a:ext uri="{FF2B5EF4-FFF2-40B4-BE49-F238E27FC236}">
                <a16:creationId xmlns:a16="http://schemas.microsoft.com/office/drawing/2014/main" id="{32F354A1-38C7-4598-A0E1-7A286A3019B8}"/>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4650908" y="0"/>
            <a:ext cx="7541091" cy="6858000"/>
          </a:xfrm>
          <a:prstGeom prst="rect">
            <a:avLst/>
          </a:prstGeom>
        </p:spPr>
      </p:pic>
      <p:sp>
        <p:nvSpPr>
          <p:cNvPr id="6" name="Marcador de contenido 5">
            <a:extLst>
              <a:ext uri="{FF2B5EF4-FFF2-40B4-BE49-F238E27FC236}">
                <a16:creationId xmlns:a16="http://schemas.microsoft.com/office/drawing/2014/main" id="{2BBDC1D0-2109-47A6-AA61-3C1C1C17E8BE}"/>
              </a:ext>
            </a:extLst>
          </p:cNvPr>
          <p:cNvSpPr>
            <a:spLocks noGrp="1"/>
          </p:cNvSpPr>
          <p:nvPr>
            <p:ph idx="1"/>
          </p:nvPr>
        </p:nvSpPr>
        <p:spPr>
          <a:xfrm>
            <a:off x="5683015" y="1357745"/>
            <a:ext cx="5476876" cy="2819152"/>
          </a:xfrm>
          <a:solidFill>
            <a:schemeClr val="bg1"/>
          </a:solidFill>
        </p:spPr>
        <p:txBody>
          <a:bodyPr>
            <a:normAutofit fontScale="92500" lnSpcReduction="20000"/>
          </a:bodyPr>
          <a:lstStyle/>
          <a:p>
            <a:pPr marL="0" indent="0">
              <a:lnSpc>
                <a:spcPct val="150000"/>
              </a:lnSpc>
              <a:buNone/>
            </a:pPr>
            <a:r>
              <a:rPr lang="pt-BR" dirty="0"/>
              <a:t>A </a:t>
            </a:r>
            <a:r>
              <a:rPr lang="pt-BR" b="1" dirty="0" err="1"/>
              <a:t>ciberseguridade</a:t>
            </a:r>
            <a:r>
              <a:rPr lang="pt-BR" dirty="0"/>
              <a:t> é o </a:t>
            </a:r>
            <a:r>
              <a:rPr lang="pt-BR" dirty="0" err="1"/>
              <a:t>conxunto</a:t>
            </a:r>
            <a:r>
              <a:rPr lang="pt-BR" dirty="0"/>
              <a:t> de </a:t>
            </a:r>
            <a:r>
              <a:rPr lang="pt-BR" dirty="0" err="1"/>
              <a:t>prácticas</a:t>
            </a:r>
            <a:r>
              <a:rPr lang="pt-BR" dirty="0"/>
              <a:t>, </a:t>
            </a:r>
            <a:r>
              <a:rPr lang="pt-BR" dirty="0" err="1"/>
              <a:t>tecnoloxías</a:t>
            </a:r>
            <a:r>
              <a:rPr lang="pt-BR" dirty="0"/>
              <a:t> e </a:t>
            </a:r>
            <a:r>
              <a:rPr lang="pt-BR" dirty="0" err="1"/>
              <a:t>procesos</a:t>
            </a:r>
            <a:r>
              <a:rPr lang="pt-BR" dirty="0"/>
              <a:t> que se </a:t>
            </a:r>
            <a:r>
              <a:rPr lang="pt-BR" dirty="0" err="1"/>
              <a:t>implementan</a:t>
            </a:r>
            <a:r>
              <a:rPr lang="pt-BR" dirty="0"/>
              <a:t> para proteger </a:t>
            </a:r>
            <a:r>
              <a:rPr lang="pt-BR" b="1" dirty="0"/>
              <a:t>sistemas informáticos, redes e </a:t>
            </a:r>
            <a:r>
              <a:rPr lang="pt-BR" b="1" dirty="0" err="1"/>
              <a:t>datos</a:t>
            </a:r>
            <a:r>
              <a:rPr lang="pt-BR" dirty="0"/>
              <a:t> contra </a:t>
            </a:r>
            <a:r>
              <a:rPr lang="pt-BR" dirty="0" err="1"/>
              <a:t>accesos</a:t>
            </a:r>
            <a:r>
              <a:rPr lang="pt-BR" dirty="0"/>
              <a:t> non autorizados, danos ou roubos. O </a:t>
            </a:r>
            <a:r>
              <a:rPr lang="pt-BR" dirty="0" err="1"/>
              <a:t>obxectivo</a:t>
            </a:r>
            <a:r>
              <a:rPr lang="pt-BR" dirty="0"/>
              <a:t> principal da </a:t>
            </a:r>
            <a:r>
              <a:rPr lang="pt-BR" dirty="0" err="1"/>
              <a:t>ciberseguridade</a:t>
            </a:r>
            <a:r>
              <a:rPr lang="pt-BR" dirty="0"/>
              <a:t> é garantir a </a:t>
            </a:r>
            <a:r>
              <a:rPr lang="pt-BR" b="1" dirty="0"/>
              <a:t>confidencialidade, integridade e </a:t>
            </a:r>
            <a:r>
              <a:rPr lang="pt-BR" b="1" dirty="0" err="1"/>
              <a:t>dispoñibilidade</a:t>
            </a:r>
            <a:r>
              <a:rPr lang="pt-BR" dirty="0"/>
              <a:t> da </a:t>
            </a:r>
            <a:r>
              <a:rPr lang="pt-BR" dirty="0" err="1"/>
              <a:t>información</a:t>
            </a:r>
            <a:r>
              <a:rPr lang="pt-BR" dirty="0"/>
              <a:t>, </a:t>
            </a:r>
            <a:r>
              <a:rPr lang="pt-BR" dirty="0" err="1"/>
              <a:t>así</a:t>
            </a:r>
            <a:r>
              <a:rPr lang="pt-BR" dirty="0"/>
              <a:t> como </a:t>
            </a:r>
            <a:r>
              <a:rPr lang="pt-BR" dirty="0" err="1"/>
              <a:t>protexer</a:t>
            </a:r>
            <a:r>
              <a:rPr lang="pt-BR" dirty="0"/>
              <a:t> os dispositivos conectados a internet de ataques ou </a:t>
            </a:r>
            <a:r>
              <a:rPr lang="pt-BR" dirty="0" err="1"/>
              <a:t>ameazas</a:t>
            </a:r>
            <a:r>
              <a:rPr lang="pt-BR" dirty="0"/>
              <a:t> externas.</a:t>
            </a:r>
            <a:endParaRPr lang="es-ES" dirty="0"/>
          </a:p>
        </p:txBody>
      </p:sp>
    </p:spTree>
    <p:extLst>
      <p:ext uri="{BB962C8B-B14F-4D97-AF65-F5344CB8AC3E}">
        <p14:creationId xmlns:p14="http://schemas.microsoft.com/office/powerpoint/2010/main" val="292750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a:solidFill>
                  <a:srgbClr val="FFFFFF"/>
                </a:solidFill>
              </a:rPr>
              <a:t>CIBERSEGURIDADE</a:t>
            </a:r>
          </a:p>
        </p:txBody>
      </p:sp>
      <p:sp>
        <p:nvSpPr>
          <p:cNvPr id="7" name="CuadroTexto 6">
            <a:extLst>
              <a:ext uri="{FF2B5EF4-FFF2-40B4-BE49-F238E27FC236}">
                <a16:creationId xmlns:a16="http://schemas.microsoft.com/office/drawing/2014/main" id="{5408048D-E2A5-45E2-9750-3A3E2966D39B}"/>
              </a:ext>
            </a:extLst>
          </p:cNvPr>
          <p:cNvSpPr txBox="1"/>
          <p:nvPr/>
        </p:nvSpPr>
        <p:spPr>
          <a:xfrm>
            <a:off x="643466" y="4547952"/>
            <a:ext cx="3522133" cy="369332"/>
          </a:xfrm>
          <a:prstGeom prst="rect">
            <a:avLst/>
          </a:prstGeom>
          <a:noFill/>
        </p:spPr>
        <p:txBody>
          <a:bodyPr wrap="square">
            <a:spAutoFit/>
          </a:bodyPr>
          <a:lstStyle/>
          <a:p>
            <a:r>
              <a:rPr lang="pt-BR" sz="1800" b="1" dirty="0" err="1">
                <a:solidFill>
                  <a:schemeClr val="bg1"/>
                </a:solidFill>
              </a:rPr>
              <a:t>Ámbitos</a:t>
            </a:r>
            <a:r>
              <a:rPr lang="pt-BR" sz="1800" b="1" dirty="0">
                <a:solidFill>
                  <a:schemeClr val="bg1"/>
                </a:solidFill>
              </a:rPr>
              <a:t> clave</a:t>
            </a:r>
            <a:endParaRPr lang="es-ES" dirty="0">
              <a:solidFill>
                <a:schemeClr val="bg1"/>
              </a:solidFill>
            </a:endParaRPr>
          </a:p>
        </p:txBody>
      </p:sp>
      <p:sp>
        <p:nvSpPr>
          <p:cNvPr id="12" name="CuadroTexto 11">
            <a:extLst>
              <a:ext uri="{FF2B5EF4-FFF2-40B4-BE49-F238E27FC236}">
                <a16:creationId xmlns:a16="http://schemas.microsoft.com/office/drawing/2014/main" id="{378A8025-79F8-43C1-B9DB-F654E8AC439B}"/>
              </a:ext>
            </a:extLst>
          </p:cNvPr>
          <p:cNvSpPr txBox="1"/>
          <p:nvPr/>
        </p:nvSpPr>
        <p:spPr>
          <a:xfrm>
            <a:off x="5163127" y="273546"/>
            <a:ext cx="6096000" cy="646330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a:ln>
                  <a:noFill/>
                </a:ln>
                <a:solidFill>
                  <a:schemeClr val="tx1"/>
                </a:solidFill>
                <a:effectLst/>
                <a:latin typeface="Arial" panose="020B0604020202020204" pitchFamily="34" charset="0"/>
              </a:rPr>
              <a:t>Seguridade da información</a:t>
            </a:r>
            <a:br>
              <a:rPr kumimoji="0" lang="gl-ES" altLang="gl-ES" sz="1800" b="0" i="0" u="none" strike="noStrike" cap="none" normalizeH="0" baseline="0" dirty="0">
                <a:ln>
                  <a:noFill/>
                </a:ln>
                <a:solidFill>
                  <a:schemeClr val="tx1"/>
                </a:solidFill>
                <a:effectLst/>
                <a:latin typeface="Arial" panose="020B0604020202020204" pitchFamily="34" charset="0"/>
              </a:rPr>
            </a:br>
            <a:r>
              <a:rPr kumimoji="0" lang="gl-ES" altLang="gl-ES" sz="1800" b="0" i="0" u="none" strike="noStrike" cap="none" normalizeH="0" baseline="0" dirty="0">
                <a:ln>
                  <a:noFill/>
                </a:ln>
                <a:solidFill>
                  <a:schemeClr val="tx1"/>
                </a:solidFill>
                <a:effectLst/>
                <a:latin typeface="Arial" panose="020B0604020202020204" pitchFamily="34" charset="0"/>
              </a:rPr>
              <a:t>Protexe a información sensible ou valiosa contra o acceso, uso, divulgación, alteración ou </a:t>
            </a:r>
            <a:r>
              <a:rPr kumimoji="0" lang="gl-ES" altLang="gl-ES" sz="1800" b="0" i="0" u="none" strike="noStrike" cap="none" normalizeH="0" baseline="0" dirty="0" err="1">
                <a:ln>
                  <a:noFill/>
                </a:ln>
                <a:solidFill>
                  <a:schemeClr val="tx1"/>
                </a:solidFill>
                <a:effectLst/>
                <a:latin typeface="Arial" panose="020B0604020202020204" pitchFamily="34" charset="0"/>
              </a:rPr>
              <a:t>destrucción</a:t>
            </a:r>
            <a:r>
              <a:rPr kumimoji="0" lang="gl-ES" altLang="gl-ES" sz="1800" b="0" i="0" u="none" strike="noStrike" cap="none" normalizeH="0" baseline="0" dirty="0">
                <a:ln>
                  <a:noFill/>
                </a:ln>
                <a:solidFill>
                  <a:schemeClr val="tx1"/>
                </a:solidFill>
                <a:effectLst/>
                <a:latin typeface="Arial" panose="020B0604020202020204" pitchFamily="34" charset="0"/>
              </a:rPr>
              <a:t> non autorizada.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a:ln>
                  <a:noFill/>
                </a:ln>
                <a:solidFill>
                  <a:schemeClr val="tx1"/>
                </a:solidFill>
                <a:effectLst/>
                <a:latin typeface="Arial" panose="020B0604020202020204" pitchFamily="34" charset="0"/>
              </a:rPr>
              <a:t>Seguridade das redes</a:t>
            </a:r>
            <a:br>
              <a:rPr kumimoji="0" lang="gl-ES" altLang="gl-ES" sz="1800" b="0" i="0" u="none" strike="noStrike" cap="none" normalizeH="0" baseline="0" dirty="0">
                <a:ln>
                  <a:noFill/>
                </a:ln>
                <a:solidFill>
                  <a:schemeClr val="tx1"/>
                </a:solidFill>
                <a:effectLst/>
                <a:latin typeface="Arial" panose="020B0604020202020204" pitchFamily="34" charset="0"/>
              </a:rPr>
            </a:br>
            <a:r>
              <a:rPr kumimoji="0" lang="gl-ES" altLang="gl-ES" sz="1800" b="0" i="0" u="none" strike="noStrike" cap="none" normalizeH="0" baseline="0" dirty="0">
                <a:ln>
                  <a:noFill/>
                </a:ln>
                <a:solidFill>
                  <a:schemeClr val="tx1"/>
                </a:solidFill>
                <a:effectLst/>
                <a:latin typeface="Arial" panose="020B0604020202020204" pitchFamily="34" charset="0"/>
              </a:rPr>
              <a:t>Implica a protección das redes de comunicación de datos e dos sistemas que as compoñen, evitando que se infiltren ou ataquen mediante técnicas como </a:t>
            </a:r>
            <a:r>
              <a:rPr kumimoji="0" lang="gl-ES" altLang="gl-ES" sz="1800" b="1" i="0" u="none" strike="noStrike" cap="none" normalizeH="0" baseline="0" dirty="0" err="1">
                <a:ln>
                  <a:noFill/>
                </a:ln>
                <a:solidFill>
                  <a:schemeClr val="tx1"/>
                </a:solidFill>
                <a:effectLst/>
                <a:latin typeface="Arial" panose="020B0604020202020204" pitchFamily="34" charset="0"/>
              </a:rPr>
              <a:t>phishing</a:t>
            </a:r>
            <a:r>
              <a:rPr kumimoji="0" lang="gl-ES" altLang="gl-ES" sz="1800" b="0" i="0" u="none" strike="noStrike" cap="none" normalizeH="0" baseline="0" dirty="0">
                <a:ln>
                  <a:noFill/>
                </a:ln>
                <a:solidFill>
                  <a:schemeClr val="tx1"/>
                </a:solidFill>
                <a:effectLst/>
                <a:latin typeface="Arial" panose="020B0604020202020204" pitchFamily="34" charset="0"/>
              </a:rPr>
              <a:t>, </a:t>
            </a:r>
            <a:r>
              <a:rPr kumimoji="0" lang="gl-ES" altLang="gl-ES" sz="1800" b="1" i="0" u="none" strike="noStrike" cap="none" normalizeH="0" baseline="0" dirty="0" err="1">
                <a:ln>
                  <a:noFill/>
                </a:ln>
                <a:solidFill>
                  <a:schemeClr val="tx1"/>
                </a:solidFill>
                <a:effectLst/>
                <a:latin typeface="Arial" panose="020B0604020202020204" pitchFamily="34" charset="0"/>
              </a:rPr>
              <a:t>malware</a:t>
            </a:r>
            <a:r>
              <a:rPr kumimoji="0" lang="gl-ES" altLang="gl-ES" sz="1800" b="0" i="0" u="none" strike="noStrike" cap="none" normalizeH="0" baseline="0" dirty="0">
                <a:ln>
                  <a:noFill/>
                </a:ln>
                <a:solidFill>
                  <a:schemeClr val="tx1"/>
                </a:solidFill>
                <a:effectLst/>
                <a:latin typeface="Arial" panose="020B0604020202020204" pitchFamily="34" charset="0"/>
              </a:rPr>
              <a:t> ou </a:t>
            </a:r>
            <a:r>
              <a:rPr kumimoji="0" lang="gl-ES" altLang="gl-ES" sz="1800" b="1" i="0" u="none" strike="noStrike" cap="none" normalizeH="0" baseline="0" dirty="0">
                <a:ln>
                  <a:noFill/>
                </a:ln>
                <a:solidFill>
                  <a:schemeClr val="tx1"/>
                </a:solidFill>
                <a:effectLst/>
                <a:latin typeface="Arial" panose="020B0604020202020204" pitchFamily="34" charset="0"/>
              </a:rPr>
              <a:t>ataques </a:t>
            </a:r>
            <a:r>
              <a:rPr kumimoji="0" lang="gl-ES" altLang="gl-ES" sz="1800" b="1" i="0" u="none" strike="noStrike" cap="none" normalizeH="0" baseline="0" dirty="0" err="1">
                <a:ln>
                  <a:noFill/>
                </a:ln>
                <a:solidFill>
                  <a:schemeClr val="tx1"/>
                </a:solidFill>
                <a:effectLst/>
                <a:latin typeface="Arial" panose="020B0604020202020204" pitchFamily="34" charset="0"/>
              </a:rPr>
              <a:t>DDoS</a:t>
            </a:r>
            <a:r>
              <a:rPr kumimoji="0" lang="gl-ES" altLang="gl-ES" sz="1800" b="0" i="0" u="none" strike="noStrike" cap="none" normalizeH="0" baseline="0" dirty="0">
                <a:ln>
                  <a:noFill/>
                </a:ln>
                <a:solidFill>
                  <a:schemeClr val="tx1"/>
                </a:solidFill>
                <a:effectLst/>
                <a:latin typeface="Arial" panose="020B0604020202020204" pitchFamily="34" charset="0"/>
              </a:rPr>
              <a:t> (denegación de servizo distribuída).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a:ln>
                  <a:noFill/>
                </a:ln>
                <a:solidFill>
                  <a:schemeClr val="tx1"/>
                </a:solidFill>
                <a:effectLst/>
                <a:latin typeface="Arial" panose="020B0604020202020204" pitchFamily="34" charset="0"/>
              </a:rPr>
              <a:t>Seguridade das aplicacións</a:t>
            </a:r>
            <a:br>
              <a:rPr kumimoji="0" lang="gl-ES" altLang="gl-ES" sz="1800" b="0" i="0" u="none" strike="noStrike" cap="none" normalizeH="0" baseline="0" dirty="0">
                <a:ln>
                  <a:noFill/>
                </a:ln>
                <a:solidFill>
                  <a:schemeClr val="tx1"/>
                </a:solidFill>
                <a:effectLst/>
                <a:latin typeface="Arial" panose="020B0604020202020204" pitchFamily="34" charset="0"/>
              </a:rPr>
            </a:br>
            <a:r>
              <a:rPr kumimoji="0" lang="gl-ES" altLang="gl-ES" sz="1800" b="0" i="0" u="none" strike="noStrike" cap="none" normalizeH="0" baseline="0" dirty="0">
                <a:ln>
                  <a:noFill/>
                </a:ln>
                <a:solidFill>
                  <a:schemeClr val="tx1"/>
                </a:solidFill>
                <a:effectLst/>
                <a:latin typeface="Arial" panose="020B0604020202020204" pitchFamily="34" charset="0"/>
              </a:rPr>
              <a:t>Asegura que as aplicacións que se usan nos sistemas e redes non sexan vulnerables a ataques que poidan comprometer os datos ou os usuarios.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a:ln>
                  <a:noFill/>
                </a:ln>
                <a:solidFill>
                  <a:schemeClr val="tx1"/>
                </a:solidFill>
                <a:effectLst/>
                <a:latin typeface="Arial" panose="020B0604020202020204" pitchFamily="34" charset="0"/>
              </a:rPr>
              <a:t>Protección contra </a:t>
            </a:r>
            <a:r>
              <a:rPr kumimoji="0" lang="gl-ES" altLang="gl-ES" sz="1800" b="1" i="0" u="none" strike="noStrike" cap="none" normalizeH="0" baseline="0" dirty="0" err="1">
                <a:ln>
                  <a:noFill/>
                </a:ln>
                <a:solidFill>
                  <a:schemeClr val="tx1"/>
                </a:solidFill>
                <a:effectLst/>
                <a:latin typeface="Arial" panose="020B0604020202020204" pitchFamily="34" charset="0"/>
              </a:rPr>
              <a:t>malware</a:t>
            </a:r>
            <a:br>
              <a:rPr kumimoji="0" lang="gl-ES" altLang="gl-ES" sz="1800" b="0" i="0" u="none" strike="noStrike" cap="none" normalizeH="0" baseline="0" dirty="0">
                <a:ln>
                  <a:noFill/>
                </a:ln>
                <a:solidFill>
                  <a:schemeClr val="tx1"/>
                </a:solidFill>
                <a:effectLst/>
                <a:latin typeface="Arial" panose="020B0604020202020204" pitchFamily="34" charset="0"/>
              </a:rPr>
            </a:br>
            <a:r>
              <a:rPr kumimoji="0" lang="gl-ES" altLang="gl-ES" sz="1800" b="0" i="0" u="none" strike="noStrike" cap="none" normalizeH="0" baseline="0" dirty="0">
                <a:ln>
                  <a:noFill/>
                </a:ln>
                <a:solidFill>
                  <a:schemeClr val="tx1"/>
                </a:solidFill>
                <a:effectLst/>
                <a:latin typeface="Arial" panose="020B0604020202020204" pitchFamily="34" charset="0"/>
              </a:rPr>
              <a:t>O </a:t>
            </a:r>
            <a:r>
              <a:rPr kumimoji="0" lang="gl-ES" altLang="gl-ES" sz="1800" b="0" i="0" u="none" strike="noStrike" cap="none" normalizeH="0" baseline="0" dirty="0" err="1">
                <a:ln>
                  <a:noFill/>
                </a:ln>
                <a:solidFill>
                  <a:schemeClr val="tx1"/>
                </a:solidFill>
                <a:effectLst/>
                <a:latin typeface="Arial" panose="020B0604020202020204" pitchFamily="34" charset="0"/>
              </a:rPr>
              <a:t>malware</a:t>
            </a:r>
            <a:r>
              <a:rPr kumimoji="0" lang="gl-ES" altLang="gl-ES" sz="1800" b="0" i="0" u="none" strike="noStrike" cap="none" normalizeH="0" baseline="0" dirty="0">
                <a:ln>
                  <a:noFill/>
                </a:ln>
                <a:solidFill>
                  <a:schemeClr val="tx1"/>
                </a:solidFill>
                <a:effectLst/>
                <a:latin typeface="Arial" panose="020B0604020202020204" pitchFamily="34" charset="0"/>
              </a:rPr>
              <a:t> é software malicioso que pode danar sistemas, </a:t>
            </a:r>
            <a:r>
              <a:rPr kumimoji="0" lang="gl-ES" altLang="gl-ES" sz="1800" b="0" i="0" u="none" strike="noStrike" cap="none" normalizeH="0" baseline="0" dirty="0" err="1">
                <a:ln>
                  <a:noFill/>
                </a:ln>
                <a:solidFill>
                  <a:schemeClr val="tx1"/>
                </a:solidFill>
                <a:effectLst/>
                <a:latin typeface="Arial" panose="020B0604020202020204" pitchFamily="34" charset="0"/>
              </a:rPr>
              <a:t>robar</a:t>
            </a:r>
            <a:r>
              <a:rPr kumimoji="0" lang="gl-ES" altLang="gl-ES" sz="1800" b="0" i="0" u="none" strike="noStrike" cap="none" normalizeH="0" baseline="0" dirty="0">
                <a:ln>
                  <a:noFill/>
                </a:ln>
                <a:solidFill>
                  <a:schemeClr val="tx1"/>
                </a:solidFill>
                <a:effectLst/>
                <a:latin typeface="Arial" panose="020B0604020202020204" pitchFamily="34" charset="0"/>
              </a:rPr>
              <a:t> datos ou realizar accións </a:t>
            </a:r>
            <a:r>
              <a:rPr kumimoji="0" lang="gl-ES" altLang="gl-ES" sz="1800" b="0" i="0" u="none" strike="noStrike" cap="none" normalizeH="0" baseline="0" dirty="0" err="1">
                <a:ln>
                  <a:noFill/>
                </a:ln>
                <a:solidFill>
                  <a:schemeClr val="tx1"/>
                </a:solidFill>
                <a:effectLst/>
                <a:latin typeface="Arial" panose="020B0604020202020204" pitchFamily="34" charset="0"/>
              </a:rPr>
              <a:t>malintencionadas</a:t>
            </a:r>
            <a:r>
              <a:rPr kumimoji="0" lang="gl-ES" altLang="gl-ES" sz="1800" b="0" i="0" u="none" strike="noStrike" cap="none" normalizeH="0" baseline="0" dirty="0">
                <a:ln>
                  <a:noFill/>
                </a:ln>
                <a:solidFill>
                  <a:schemeClr val="tx1"/>
                </a:solidFill>
                <a:effectLst/>
                <a:latin typeface="Arial" panose="020B0604020202020204" pitchFamily="34" charset="0"/>
              </a:rPr>
              <a:t>. A </a:t>
            </a:r>
            <a:r>
              <a:rPr kumimoji="0" lang="gl-ES" altLang="gl-ES" sz="1800" b="0" i="0" u="none" strike="noStrike" cap="none" normalizeH="0" baseline="0" dirty="0" err="1">
                <a:ln>
                  <a:noFill/>
                </a:ln>
                <a:solidFill>
                  <a:schemeClr val="tx1"/>
                </a:solidFill>
                <a:effectLst/>
                <a:latin typeface="Arial" panose="020B0604020202020204" pitchFamily="34" charset="0"/>
              </a:rPr>
              <a:t>ciberseguridade</a:t>
            </a:r>
            <a:r>
              <a:rPr kumimoji="0" lang="gl-ES" altLang="gl-ES" sz="1800" b="0" i="0" u="none" strike="noStrike" cap="none" normalizeH="0" baseline="0" dirty="0">
                <a:ln>
                  <a:noFill/>
                </a:ln>
                <a:solidFill>
                  <a:schemeClr val="tx1"/>
                </a:solidFill>
                <a:effectLst/>
                <a:latin typeface="Arial" panose="020B0604020202020204" pitchFamily="34" charset="0"/>
              </a:rPr>
              <a:t> busca detectar, eliminar ou evitar o acceso deste tipo de software.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a:ln>
                  <a:noFill/>
                </a:ln>
                <a:solidFill>
                  <a:schemeClr val="tx1"/>
                </a:solidFill>
                <a:effectLst/>
                <a:latin typeface="Arial" panose="020B0604020202020204" pitchFamily="34" charset="0"/>
              </a:rPr>
              <a:t>Protección de dispositivos</a:t>
            </a:r>
            <a:br>
              <a:rPr kumimoji="0" lang="gl-ES" altLang="gl-ES" sz="1800" b="0" i="0" u="none" strike="noStrike" cap="none" normalizeH="0" baseline="0" dirty="0">
                <a:ln>
                  <a:noFill/>
                </a:ln>
                <a:solidFill>
                  <a:schemeClr val="tx1"/>
                </a:solidFill>
                <a:effectLst/>
                <a:latin typeface="Arial" panose="020B0604020202020204" pitchFamily="34" charset="0"/>
              </a:rPr>
            </a:br>
            <a:r>
              <a:rPr kumimoji="0" lang="gl-ES" altLang="gl-ES" sz="1800" b="0" i="0" u="none" strike="noStrike" cap="none" normalizeH="0" baseline="0" dirty="0">
                <a:ln>
                  <a:noFill/>
                </a:ln>
                <a:solidFill>
                  <a:schemeClr val="tx1"/>
                </a:solidFill>
                <a:effectLst/>
                <a:latin typeface="Arial" panose="020B0604020202020204" pitchFamily="34" charset="0"/>
              </a:rPr>
              <a:t>Inclúe asegurar dispositivos físicos como ordenadores, teléfonos móbiles e </a:t>
            </a:r>
            <a:r>
              <a:rPr kumimoji="0" lang="gl-ES" altLang="gl-ES" sz="1800" b="0" i="0" u="none" strike="noStrike" cap="none" normalizeH="0" baseline="0" dirty="0" err="1">
                <a:ln>
                  <a:noFill/>
                </a:ln>
                <a:solidFill>
                  <a:schemeClr val="tx1"/>
                </a:solidFill>
                <a:effectLst/>
                <a:latin typeface="Arial" panose="020B0604020202020204" pitchFamily="34" charset="0"/>
              </a:rPr>
              <a:t>tablets</a:t>
            </a:r>
            <a:r>
              <a:rPr kumimoji="0" lang="gl-ES" altLang="gl-ES" sz="1800" b="0" i="0" u="none" strike="noStrike" cap="none" normalizeH="0" baseline="0" dirty="0">
                <a:ln>
                  <a:noFill/>
                </a:ln>
                <a:solidFill>
                  <a:schemeClr val="tx1"/>
                </a:solidFill>
                <a:effectLst/>
                <a:latin typeface="Arial" panose="020B0604020202020204" pitchFamily="34" charset="0"/>
              </a:rPr>
              <a:t> para evitar que sexan atacados ou usados para propagar ameazas.</a:t>
            </a:r>
          </a:p>
        </p:txBody>
      </p:sp>
    </p:spTree>
    <p:extLst>
      <p:ext uri="{BB962C8B-B14F-4D97-AF65-F5344CB8AC3E}">
        <p14:creationId xmlns:p14="http://schemas.microsoft.com/office/powerpoint/2010/main" val="285873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a:solidFill>
                  <a:srgbClr val="FFFFFF"/>
                </a:solidFill>
              </a:rPr>
              <a:t>CIBERSEGURIDADE</a:t>
            </a:r>
          </a:p>
        </p:txBody>
      </p:sp>
      <p:sp>
        <p:nvSpPr>
          <p:cNvPr id="7" name="CuadroTexto 6">
            <a:extLst>
              <a:ext uri="{FF2B5EF4-FFF2-40B4-BE49-F238E27FC236}">
                <a16:creationId xmlns:a16="http://schemas.microsoft.com/office/drawing/2014/main" id="{5408048D-E2A5-45E2-9750-3A3E2966D39B}"/>
              </a:ext>
            </a:extLst>
          </p:cNvPr>
          <p:cNvSpPr txBox="1"/>
          <p:nvPr/>
        </p:nvSpPr>
        <p:spPr>
          <a:xfrm>
            <a:off x="643466" y="4547952"/>
            <a:ext cx="3522133" cy="369332"/>
          </a:xfrm>
          <a:prstGeom prst="rect">
            <a:avLst/>
          </a:prstGeom>
          <a:noFill/>
        </p:spPr>
        <p:txBody>
          <a:bodyPr wrap="square">
            <a:spAutoFit/>
          </a:bodyPr>
          <a:lstStyle/>
          <a:p>
            <a:r>
              <a:rPr lang="pt-BR" sz="1800" b="1" dirty="0" err="1">
                <a:solidFill>
                  <a:schemeClr val="bg1"/>
                </a:solidFill>
              </a:rPr>
              <a:t>Ameazas</a:t>
            </a:r>
            <a:r>
              <a:rPr lang="pt-BR" sz="1800" b="1" dirty="0">
                <a:solidFill>
                  <a:schemeClr val="bg1"/>
                </a:solidFill>
              </a:rPr>
              <a:t> </a:t>
            </a:r>
            <a:r>
              <a:rPr lang="pt-BR" sz="1800" b="1" dirty="0" err="1">
                <a:solidFill>
                  <a:schemeClr val="bg1"/>
                </a:solidFill>
              </a:rPr>
              <a:t>comúns</a:t>
            </a:r>
            <a:endParaRPr lang="es-ES" dirty="0">
              <a:solidFill>
                <a:schemeClr val="bg1"/>
              </a:solidFill>
            </a:endParaRPr>
          </a:p>
        </p:txBody>
      </p:sp>
      <p:sp>
        <p:nvSpPr>
          <p:cNvPr id="10" name="CuadroTexto 9">
            <a:extLst>
              <a:ext uri="{FF2B5EF4-FFF2-40B4-BE49-F238E27FC236}">
                <a16:creationId xmlns:a16="http://schemas.microsoft.com/office/drawing/2014/main" id="{77EE4C2C-25EA-4ADE-B01F-C03912E743A0}"/>
              </a:ext>
            </a:extLst>
          </p:cNvPr>
          <p:cNvSpPr txBox="1"/>
          <p:nvPr/>
        </p:nvSpPr>
        <p:spPr>
          <a:xfrm>
            <a:off x="5153890" y="974867"/>
            <a:ext cx="6234545"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err="1">
                <a:ln>
                  <a:noFill/>
                </a:ln>
                <a:solidFill>
                  <a:schemeClr val="tx1"/>
                </a:solidFill>
                <a:effectLst/>
                <a:latin typeface="Arial" panose="020B0604020202020204" pitchFamily="34" charset="0"/>
              </a:rPr>
              <a:t>Phishing</a:t>
            </a:r>
            <a:r>
              <a:rPr kumimoji="0" lang="gl-ES" altLang="gl-ES" sz="1800" b="1" i="0" u="none" strike="noStrike" cap="none" normalizeH="0" baseline="0" dirty="0">
                <a:ln>
                  <a:noFill/>
                </a:ln>
                <a:solidFill>
                  <a:schemeClr val="tx1"/>
                </a:solidFill>
                <a:effectLst/>
                <a:latin typeface="Arial" panose="020B0604020202020204" pitchFamily="34" charset="0"/>
              </a:rPr>
              <a:t>:</a:t>
            </a:r>
            <a:r>
              <a:rPr kumimoji="0" lang="gl-ES" altLang="gl-ES" sz="1800" b="0" i="0" u="none" strike="noStrike" cap="none" normalizeH="0" baseline="0" dirty="0">
                <a:ln>
                  <a:noFill/>
                </a:ln>
                <a:solidFill>
                  <a:schemeClr val="tx1"/>
                </a:solidFill>
                <a:effectLst/>
                <a:latin typeface="Arial" panose="020B0604020202020204" pitchFamily="34" charset="0"/>
              </a:rPr>
              <a:t> Técnica de engano que simula ser unha fonte de confianza para obter datos persoais ou financeiros.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err="1">
                <a:ln>
                  <a:noFill/>
                </a:ln>
                <a:solidFill>
                  <a:schemeClr val="tx1"/>
                </a:solidFill>
                <a:effectLst/>
                <a:latin typeface="Arial" panose="020B0604020202020204" pitchFamily="34" charset="0"/>
              </a:rPr>
              <a:t>Malware</a:t>
            </a:r>
            <a:r>
              <a:rPr kumimoji="0" lang="gl-ES" altLang="gl-ES" sz="1800" b="1" i="0" u="none" strike="noStrike" cap="none" normalizeH="0" baseline="0" dirty="0">
                <a:ln>
                  <a:noFill/>
                </a:ln>
                <a:solidFill>
                  <a:schemeClr val="tx1"/>
                </a:solidFill>
                <a:effectLst/>
                <a:latin typeface="Arial" panose="020B0604020202020204" pitchFamily="34" charset="0"/>
              </a:rPr>
              <a:t>:</a:t>
            </a:r>
            <a:r>
              <a:rPr kumimoji="0" lang="gl-ES" altLang="gl-ES" sz="1800" b="0" i="0" u="none" strike="noStrike" cap="none" normalizeH="0" baseline="0" dirty="0">
                <a:ln>
                  <a:noFill/>
                </a:ln>
                <a:solidFill>
                  <a:schemeClr val="tx1"/>
                </a:solidFill>
                <a:effectLst/>
                <a:latin typeface="Arial" panose="020B0604020202020204" pitchFamily="34" charset="0"/>
              </a:rPr>
              <a:t> Software malicioso que inclúe </a:t>
            </a:r>
            <a:r>
              <a:rPr kumimoji="0" lang="gl-ES" altLang="gl-ES" sz="1800" b="0" i="0" u="none" strike="noStrike" cap="none" normalizeH="0" baseline="0" dirty="0" err="1">
                <a:ln>
                  <a:noFill/>
                </a:ln>
                <a:solidFill>
                  <a:schemeClr val="tx1"/>
                </a:solidFill>
                <a:effectLst/>
                <a:latin typeface="Arial" panose="020B0604020202020204" pitchFamily="34" charset="0"/>
              </a:rPr>
              <a:t>virus,troianos</a:t>
            </a:r>
            <a:r>
              <a:rPr kumimoji="0" lang="gl-ES" altLang="gl-ES" sz="1800" b="0" i="0" u="none" strike="noStrike" cap="none" normalizeH="0" baseline="0" dirty="0">
                <a:ln>
                  <a:noFill/>
                </a:ln>
                <a:solidFill>
                  <a:schemeClr val="tx1"/>
                </a:solidFill>
                <a:effectLst/>
                <a:latin typeface="Arial" panose="020B0604020202020204" pitchFamily="34" charset="0"/>
              </a:rPr>
              <a:t> ou </a:t>
            </a:r>
            <a:r>
              <a:rPr kumimoji="0" lang="gl-ES" altLang="gl-ES" sz="1800" b="0" i="0" u="none" strike="noStrike" cap="none" normalizeH="0" baseline="0" dirty="0" err="1">
                <a:ln>
                  <a:noFill/>
                </a:ln>
                <a:solidFill>
                  <a:schemeClr val="tx1"/>
                </a:solidFill>
                <a:effectLst/>
                <a:latin typeface="Arial" panose="020B0604020202020204" pitchFamily="34" charset="0"/>
              </a:rPr>
              <a:t>ransomware</a:t>
            </a:r>
            <a:r>
              <a:rPr kumimoji="0" lang="gl-ES" altLang="gl-ES" sz="1800" b="0" i="0" u="none" strike="noStrike" cap="none" normalizeH="0" baseline="0" dirty="0">
                <a:ln>
                  <a:noFill/>
                </a:ln>
                <a:solidFill>
                  <a:schemeClr val="tx1"/>
                </a:solidFill>
                <a:effectLst/>
                <a:latin typeface="Arial" panose="020B0604020202020204" pitchFamily="34" charset="0"/>
              </a:rPr>
              <a:t> que danan os sistemas ou </a:t>
            </a:r>
            <a:r>
              <a:rPr kumimoji="0" lang="gl-ES" altLang="gl-ES" sz="1800" b="0" i="0" u="none" strike="noStrike" cap="none" normalizeH="0" baseline="0" dirty="0" err="1">
                <a:ln>
                  <a:noFill/>
                </a:ln>
                <a:solidFill>
                  <a:schemeClr val="tx1"/>
                </a:solidFill>
                <a:effectLst/>
                <a:latin typeface="Arial" panose="020B0604020202020204" pitchFamily="34" charset="0"/>
              </a:rPr>
              <a:t>roban</a:t>
            </a:r>
            <a:r>
              <a:rPr kumimoji="0" lang="gl-ES" altLang="gl-ES" sz="1800" b="0" i="0" u="none" strike="noStrike" cap="none" normalizeH="0" baseline="0" dirty="0">
                <a:ln>
                  <a:noFill/>
                </a:ln>
                <a:solidFill>
                  <a:schemeClr val="tx1"/>
                </a:solidFill>
                <a:effectLst/>
                <a:latin typeface="Arial" panose="020B0604020202020204" pitchFamily="34" charset="0"/>
              </a:rPr>
              <a:t> información.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a:ln>
                  <a:noFill/>
                </a:ln>
                <a:solidFill>
                  <a:schemeClr val="tx1"/>
                </a:solidFill>
                <a:effectLst/>
                <a:latin typeface="Arial" panose="020B0604020202020204" pitchFamily="34" charset="0"/>
              </a:rPr>
              <a:t>Ataques </a:t>
            </a:r>
            <a:r>
              <a:rPr kumimoji="0" lang="gl-ES" altLang="gl-ES" sz="1800" b="1" i="0" u="none" strike="noStrike" cap="none" normalizeH="0" baseline="0" dirty="0" err="1">
                <a:ln>
                  <a:noFill/>
                </a:ln>
                <a:solidFill>
                  <a:schemeClr val="tx1"/>
                </a:solidFill>
                <a:effectLst/>
                <a:latin typeface="Arial" panose="020B0604020202020204" pitchFamily="34" charset="0"/>
              </a:rPr>
              <a:t>DDoS</a:t>
            </a:r>
            <a:r>
              <a:rPr kumimoji="0" lang="gl-ES" altLang="gl-ES" sz="1800" b="1" i="0" u="none" strike="noStrike" cap="none" normalizeH="0" baseline="0" dirty="0">
                <a:ln>
                  <a:noFill/>
                </a:ln>
                <a:solidFill>
                  <a:schemeClr val="tx1"/>
                </a:solidFill>
                <a:effectLst/>
                <a:latin typeface="Arial" panose="020B0604020202020204" pitchFamily="34" charset="0"/>
              </a:rPr>
              <a:t>:</a:t>
            </a:r>
            <a:r>
              <a:rPr kumimoji="0" lang="gl-ES" altLang="gl-ES" sz="1800" b="0" i="0" u="none" strike="noStrike" cap="none" normalizeH="0" baseline="0" dirty="0">
                <a:ln>
                  <a:noFill/>
                </a:ln>
                <a:solidFill>
                  <a:schemeClr val="tx1"/>
                </a:solidFill>
                <a:effectLst/>
                <a:latin typeface="Arial" panose="020B0604020202020204" pitchFamily="34" charset="0"/>
              </a:rPr>
              <a:t> Ataques que buscan saturar os servidores dun sitio </a:t>
            </a:r>
            <a:r>
              <a:rPr kumimoji="0" lang="gl-ES" altLang="gl-ES" sz="1800" b="0" i="0" u="none" strike="noStrike" cap="none" normalizeH="0" baseline="0" dirty="0" err="1">
                <a:ln>
                  <a:noFill/>
                </a:ln>
                <a:solidFill>
                  <a:schemeClr val="tx1"/>
                </a:solidFill>
                <a:effectLst/>
                <a:latin typeface="Arial" panose="020B0604020202020204" pitchFamily="34" charset="0"/>
              </a:rPr>
              <a:t>web</a:t>
            </a:r>
            <a:r>
              <a:rPr kumimoji="0" lang="gl-ES" altLang="gl-ES" sz="1800" b="0" i="0" u="none" strike="noStrike" cap="none" normalizeH="0" baseline="0" dirty="0">
                <a:ln>
                  <a:noFill/>
                </a:ln>
                <a:solidFill>
                  <a:schemeClr val="tx1"/>
                </a:solidFill>
                <a:effectLst/>
                <a:latin typeface="Arial" panose="020B0604020202020204" pitchFamily="34" charset="0"/>
              </a:rPr>
              <a:t>, facendo que non sexa accesible.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800" b="1" i="0" u="none" strike="noStrike" cap="none" normalizeH="0" baseline="0" dirty="0" err="1">
                <a:ln>
                  <a:noFill/>
                </a:ln>
                <a:solidFill>
                  <a:schemeClr val="tx1"/>
                </a:solidFill>
                <a:effectLst/>
                <a:latin typeface="Arial" panose="020B0604020202020204" pitchFamily="34" charset="0"/>
              </a:rPr>
              <a:t>Ransomware</a:t>
            </a:r>
            <a:r>
              <a:rPr kumimoji="0" lang="gl-ES" altLang="gl-ES" sz="1800" b="1" i="0" u="none" strike="noStrike" cap="none" normalizeH="0" baseline="0" dirty="0">
                <a:ln>
                  <a:noFill/>
                </a:ln>
                <a:solidFill>
                  <a:schemeClr val="tx1"/>
                </a:solidFill>
                <a:effectLst/>
                <a:latin typeface="Arial" panose="020B0604020202020204" pitchFamily="34" charset="0"/>
              </a:rPr>
              <a:t>:</a:t>
            </a:r>
            <a:r>
              <a:rPr kumimoji="0" lang="gl-ES" altLang="gl-ES" sz="1800" b="0" i="0" u="none" strike="noStrike" cap="none" normalizeH="0" baseline="0" dirty="0">
                <a:ln>
                  <a:noFill/>
                </a:ln>
                <a:solidFill>
                  <a:schemeClr val="tx1"/>
                </a:solidFill>
                <a:effectLst/>
                <a:latin typeface="Arial" panose="020B0604020202020204" pitchFamily="34" charset="0"/>
              </a:rPr>
              <a:t> Tipo de </a:t>
            </a:r>
            <a:r>
              <a:rPr kumimoji="0" lang="gl-ES" altLang="gl-ES" sz="1800" b="0" i="0" u="none" strike="noStrike" cap="none" normalizeH="0" baseline="0" dirty="0" err="1">
                <a:ln>
                  <a:noFill/>
                </a:ln>
                <a:solidFill>
                  <a:schemeClr val="tx1"/>
                </a:solidFill>
                <a:effectLst/>
                <a:latin typeface="Arial" panose="020B0604020202020204" pitchFamily="34" charset="0"/>
              </a:rPr>
              <a:t>malware</a:t>
            </a:r>
            <a:r>
              <a:rPr kumimoji="0" lang="gl-ES" altLang="gl-ES" sz="1800" b="0" i="0" u="none" strike="noStrike" cap="none" normalizeH="0" baseline="0" dirty="0">
                <a:ln>
                  <a:noFill/>
                </a:ln>
                <a:solidFill>
                  <a:schemeClr val="tx1"/>
                </a:solidFill>
                <a:effectLst/>
                <a:latin typeface="Arial" panose="020B0604020202020204" pitchFamily="34" charset="0"/>
              </a:rPr>
              <a:t> que bloquea o acceso a arquivos ou sistemas e esixe un rescate para devolvelo.</a:t>
            </a:r>
          </a:p>
        </p:txBody>
      </p:sp>
    </p:spTree>
    <p:extLst>
      <p:ext uri="{BB962C8B-B14F-4D97-AF65-F5344CB8AC3E}">
        <p14:creationId xmlns:p14="http://schemas.microsoft.com/office/powerpoint/2010/main" val="277994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a:solidFill>
                  <a:srgbClr val="FFFFFF"/>
                </a:solidFill>
              </a:rPr>
              <a:t>ACTIVIDADES</a:t>
            </a:r>
          </a:p>
        </p:txBody>
      </p:sp>
      <p:sp>
        <p:nvSpPr>
          <p:cNvPr id="10" name="CuadroTexto 9">
            <a:extLst>
              <a:ext uri="{FF2B5EF4-FFF2-40B4-BE49-F238E27FC236}">
                <a16:creationId xmlns:a16="http://schemas.microsoft.com/office/drawing/2014/main" id="{77EE4C2C-25EA-4ADE-B01F-C03912E743A0}"/>
              </a:ext>
            </a:extLst>
          </p:cNvPr>
          <p:cNvSpPr txBox="1"/>
          <p:nvPr/>
        </p:nvSpPr>
        <p:spPr>
          <a:xfrm>
            <a:off x="5153890" y="974867"/>
            <a:ext cx="6234545" cy="4247317"/>
          </a:xfrm>
          <a:prstGeom prst="rect">
            <a:avLst/>
          </a:prstGeom>
          <a:noFill/>
        </p:spPr>
        <p:txBody>
          <a:bodyPr wrap="square">
            <a:spAutoFit/>
          </a:bodyPr>
          <a:lstStyle/>
          <a:p>
            <a:pPr marL="342900" indent="-342900">
              <a:buFont typeface="+mj-lt"/>
              <a:buAutoNum type="arabicPeriod"/>
            </a:pPr>
            <a:r>
              <a:rPr lang="gl-ES" dirty="0"/>
              <a:t>Analiza un caso práctico de investimento de alto risco.</a:t>
            </a:r>
          </a:p>
          <a:p>
            <a:pPr marL="342900" indent="-342900">
              <a:buFont typeface="+mj-lt"/>
              <a:buAutoNum type="arabicPeriod"/>
            </a:pPr>
            <a:endParaRPr lang="gl-ES" dirty="0"/>
          </a:p>
          <a:p>
            <a:pPr marL="342900" indent="-342900">
              <a:buFont typeface="+mj-lt"/>
              <a:buAutoNum type="arabicPeriod"/>
            </a:pPr>
            <a:r>
              <a:rPr lang="gl-ES" dirty="0"/>
              <a:t>Compara diferentes opcións de crédito e calcula o custo total.</a:t>
            </a:r>
          </a:p>
          <a:p>
            <a:pPr marL="342900" indent="-342900">
              <a:buFont typeface="+mj-lt"/>
              <a:buAutoNum type="arabicPeriod"/>
            </a:pPr>
            <a:endParaRPr lang="gl-ES" dirty="0"/>
          </a:p>
          <a:p>
            <a:pPr marL="342900" indent="-342900">
              <a:buFont typeface="+mj-lt"/>
              <a:buAutoNum type="arabicPeriod"/>
            </a:pPr>
            <a:r>
              <a:rPr lang="pt-BR" dirty="0"/>
              <a:t>Debate sobre os perigos do </a:t>
            </a:r>
            <a:r>
              <a:rPr lang="pt-BR" dirty="0" err="1"/>
              <a:t>endebedamento</a:t>
            </a:r>
            <a:r>
              <a:rPr lang="pt-BR" dirty="0"/>
              <a:t> </a:t>
            </a:r>
            <a:r>
              <a:rPr lang="pt-BR" dirty="0" err="1"/>
              <a:t>excesivo</a:t>
            </a:r>
            <a:r>
              <a:rPr lang="pt-BR" dirty="0"/>
              <a:t>.</a:t>
            </a:r>
          </a:p>
          <a:p>
            <a:pPr marL="342900" indent="-342900">
              <a:buFont typeface="+mj-lt"/>
              <a:buAutoNum type="arabicPeriod"/>
            </a:pPr>
            <a:endParaRPr lang="pt-BR" dirty="0"/>
          </a:p>
          <a:p>
            <a:pPr marL="342900" indent="-342900">
              <a:buFont typeface="+mj-lt"/>
              <a:buAutoNum type="arabicPeriod"/>
            </a:pPr>
            <a:r>
              <a:rPr lang="pt-BR" dirty="0"/>
              <a:t>Identifica sinais de ofertas de investimento fraudulentas.</a:t>
            </a:r>
          </a:p>
          <a:p>
            <a:pPr marL="342900" indent="-342900">
              <a:buFont typeface="+mj-lt"/>
              <a:buAutoNum type="arabicPeriod"/>
            </a:pPr>
            <a:endParaRPr lang="pt-BR" dirty="0"/>
          </a:p>
          <a:p>
            <a:pPr marL="342900" indent="-342900">
              <a:buFont typeface="+mj-lt"/>
              <a:buAutoNum type="arabicPeriod"/>
            </a:pPr>
            <a:r>
              <a:rPr lang="es-ES" dirty="0"/>
              <a:t>Simula a planificación </a:t>
            </a:r>
            <a:r>
              <a:rPr lang="es-ES" dirty="0" err="1"/>
              <a:t>dunha</a:t>
            </a:r>
            <a:r>
              <a:rPr lang="es-ES" dirty="0"/>
              <a:t> </a:t>
            </a:r>
            <a:r>
              <a:rPr lang="es-ES" dirty="0" err="1"/>
              <a:t>carteira</a:t>
            </a:r>
            <a:r>
              <a:rPr lang="es-ES" dirty="0"/>
              <a:t> de inversión diversificada.</a:t>
            </a:r>
          </a:p>
          <a:p>
            <a:endParaRPr lang="pt-BR" dirty="0"/>
          </a:p>
          <a:p>
            <a:endParaRPr lang="pt-BR" dirty="0"/>
          </a:p>
          <a:p>
            <a:endParaRPr lang="gl-ES" dirty="0"/>
          </a:p>
          <a:p>
            <a:endParaRPr lang="gl-ES" dirty="0"/>
          </a:p>
        </p:txBody>
      </p:sp>
    </p:spTree>
    <p:extLst>
      <p:ext uri="{BB962C8B-B14F-4D97-AF65-F5344CB8AC3E}">
        <p14:creationId xmlns:p14="http://schemas.microsoft.com/office/powerpoint/2010/main" val="49066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70220-677A-411B-B416-94321A555329}"/>
              </a:ext>
            </a:extLst>
          </p:cNvPr>
          <p:cNvSpPr>
            <a:spLocks noGrp="1"/>
          </p:cNvSpPr>
          <p:nvPr>
            <p:ph type="title"/>
          </p:nvPr>
        </p:nvSpPr>
        <p:spPr>
          <a:xfrm>
            <a:off x="6182265" y="978776"/>
            <a:ext cx="4451773"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dirty="0">
                <a:solidFill>
                  <a:schemeClr val="bg1"/>
                </a:solidFill>
              </a:rPr>
              <a:t>FIN UD 4</a:t>
            </a:r>
          </a:p>
        </p:txBody>
      </p:sp>
      <p:pic>
        <p:nvPicPr>
          <p:cNvPr id="4" name="Imagen 3" descr="Mano con bolígrafo que apunta a números financieros">
            <a:extLst>
              <a:ext uri="{FF2B5EF4-FFF2-40B4-BE49-F238E27FC236}">
                <a16:creationId xmlns:a16="http://schemas.microsoft.com/office/drawing/2014/main" id="{AB2E0BE0-B684-4228-A4DF-58C8CAFFDF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20" y="10"/>
            <a:ext cx="4657325" cy="6857990"/>
          </a:xfrm>
          <a:prstGeom prst="rect">
            <a:avLst/>
          </a:prstGeom>
        </p:spPr>
      </p:pic>
    </p:spTree>
    <p:extLst>
      <p:ext uri="{BB962C8B-B14F-4D97-AF65-F5344CB8AC3E}">
        <p14:creationId xmlns:p14="http://schemas.microsoft.com/office/powerpoint/2010/main" val="267384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fontScale="90000"/>
          </a:bodyPr>
          <a:lstStyle/>
          <a:p>
            <a:pPr rtl="0"/>
            <a:r>
              <a:rPr lang="es-ES" dirty="0">
                <a:solidFill>
                  <a:schemeClr val="bg1"/>
                </a:solidFill>
              </a:rPr>
              <a:t>CONTIDOS DESTA UNIDADE</a:t>
            </a:r>
          </a:p>
        </p:txBody>
      </p:sp>
      <p:pic>
        <p:nvPicPr>
          <p:cNvPr id="4" name="Imagen 3" descr="Números comerciales de finanzas">
            <a:extLst>
              <a:ext uri="{FF2B5EF4-FFF2-40B4-BE49-F238E27FC236}">
                <a16:creationId xmlns:a16="http://schemas.microsoft.com/office/drawing/2014/main" id="{32F354A1-38C7-4598-A0E1-7A286A3019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50908" y="0"/>
            <a:ext cx="7541091" cy="6858000"/>
          </a:xfrm>
          <a:prstGeom prst="rect">
            <a:avLst/>
          </a:prstGeom>
        </p:spPr>
      </p:pic>
      <p:graphicFrame>
        <p:nvGraphicFramePr>
          <p:cNvPr id="5"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64376035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311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fontScale="90000"/>
          </a:bodyPr>
          <a:lstStyle/>
          <a:p>
            <a:pPr rtl="0"/>
            <a:r>
              <a:rPr lang="es-ES" dirty="0">
                <a:solidFill>
                  <a:schemeClr val="bg1"/>
                </a:solidFill>
              </a:rPr>
              <a:t>RISCO DE OPERACIÓNS FINANCIEIRAS</a:t>
            </a:r>
          </a:p>
        </p:txBody>
      </p:sp>
      <p:sp>
        <p:nvSpPr>
          <p:cNvPr id="7" name="Rectangle 1">
            <a:extLst>
              <a:ext uri="{FF2B5EF4-FFF2-40B4-BE49-F238E27FC236}">
                <a16:creationId xmlns:a16="http://schemas.microsoft.com/office/drawing/2014/main" id="{ED4EC976-8523-42C5-99FC-873884129EF9}"/>
              </a:ext>
            </a:extLst>
          </p:cNvPr>
          <p:cNvSpPr>
            <a:spLocks noGrp="1" noChangeArrowheads="1"/>
          </p:cNvSpPr>
          <p:nvPr>
            <p:ph idx="1"/>
          </p:nvPr>
        </p:nvSpPr>
        <p:spPr bwMode="auto">
          <a:xfrm>
            <a:off x="5086434" y="819184"/>
            <a:ext cx="6671733" cy="521963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gl-ES" altLang="gl-ES" sz="1600" b="1" u="sng" dirty="0">
                <a:solidFill>
                  <a:schemeClr val="tx1"/>
                </a:solidFill>
              </a:rPr>
              <a:t>Que é o risco financeiro?</a:t>
            </a:r>
          </a:p>
          <a:p>
            <a:pPr marL="0" marR="0" lvl="0" indent="0" algn="just" defTabSz="914400" rtl="0" eaLnBrk="0" fontAlgn="base" latinLnBrk="0" hangingPunct="0">
              <a:lnSpc>
                <a:spcPct val="150000"/>
              </a:lnSpc>
              <a:spcBef>
                <a:spcPct val="0"/>
              </a:spcBef>
              <a:spcAft>
                <a:spcPct val="0"/>
              </a:spcAft>
              <a:buClrTx/>
              <a:buSzTx/>
              <a:buFontTx/>
              <a:buNone/>
              <a:tabLst/>
            </a:pPr>
            <a:r>
              <a:rPr lang="gl-ES" altLang="gl-ES" sz="1600" dirty="0">
                <a:solidFill>
                  <a:schemeClr val="tx1"/>
                </a:solidFill>
              </a:rPr>
              <a:t>O risco financeiro é a posibilidade de sufrir perdas económicas debido a factores como a volatilidade do mercado, cambios nas taxas de interese, insolvencia de debedores ou crises económicas. En resumo, representa a incerteza sobre o rendemento dun investimento ou a capacidade de cumprir obrigas financeiras.</a:t>
            </a:r>
          </a:p>
          <a:p>
            <a:pPr marL="0" marR="0" lvl="0" indent="0" algn="just" defTabSz="914400" rtl="0" eaLnBrk="0" fontAlgn="base" latinLnBrk="0" hangingPunct="0">
              <a:lnSpc>
                <a:spcPct val="150000"/>
              </a:lnSpc>
              <a:spcBef>
                <a:spcPct val="0"/>
              </a:spcBef>
              <a:spcAft>
                <a:spcPct val="0"/>
              </a:spcAft>
              <a:buClrTx/>
              <a:buSzTx/>
              <a:buFontTx/>
              <a:buNone/>
              <a:tabLst/>
            </a:pPr>
            <a:endParaRPr lang="gl-ES" altLang="gl-ES" sz="1600" dirty="0">
              <a:solidFill>
                <a:schemeClr val="tx1"/>
              </a:solidFill>
            </a:endParaRPr>
          </a:p>
          <a:p>
            <a:pPr marL="0" marR="0" lvl="0" indent="0" algn="just" defTabSz="914400" rtl="0" eaLnBrk="0" fontAlgn="base" latinLnBrk="0" hangingPunct="0">
              <a:lnSpc>
                <a:spcPct val="150000"/>
              </a:lnSpc>
              <a:spcBef>
                <a:spcPct val="0"/>
              </a:spcBef>
              <a:spcAft>
                <a:spcPct val="0"/>
              </a:spcAft>
              <a:buClrTx/>
              <a:buSzTx/>
              <a:buFontTx/>
              <a:buNone/>
              <a:tabLst/>
            </a:pPr>
            <a:r>
              <a:rPr lang="gl-ES" altLang="gl-ES" sz="1600" b="1" u="sng" dirty="0">
                <a:solidFill>
                  <a:schemeClr val="tx1"/>
                </a:solidFill>
              </a:rPr>
              <a:t>Relación entre risco e rendibilidade</a:t>
            </a:r>
          </a:p>
          <a:p>
            <a:pPr marL="0" marR="0" lvl="0" indent="0" algn="just" defTabSz="914400" rtl="0" eaLnBrk="0" fontAlgn="base" latinLnBrk="0" hangingPunct="0">
              <a:lnSpc>
                <a:spcPct val="150000"/>
              </a:lnSpc>
              <a:spcBef>
                <a:spcPct val="0"/>
              </a:spcBef>
              <a:spcAft>
                <a:spcPct val="0"/>
              </a:spcAft>
              <a:buClrTx/>
              <a:buSzTx/>
              <a:buFontTx/>
              <a:buNone/>
              <a:tabLst/>
            </a:pPr>
            <a:r>
              <a:rPr lang="gl-ES" altLang="gl-ES" sz="1600" dirty="0">
                <a:solidFill>
                  <a:schemeClr val="tx1"/>
                </a:solidFill>
              </a:rPr>
              <a:t>Existe unha relación directa entre risco e rendibilidade: canto maior é o risco asumido nun investimento, maior é a posibilidade de obter unha rendibilidade elevada, pero tamén maior é a probabilidade de sufrir perdas. Pola contra, investimentos de baixo risco adoitan ofrecer rendementos máis modestos pero estables. Esta relación coñécese como a "compensación polo risco" e é clave para a toma de decisións financeiras.</a:t>
            </a:r>
          </a:p>
        </p:txBody>
      </p:sp>
    </p:spTree>
    <p:extLst>
      <p:ext uri="{BB962C8B-B14F-4D97-AF65-F5344CB8AC3E}">
        <p14:creationId xmlns:p14="http://schemas.microsoft.com/office/powerpoint/2010/main" val="342431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sz="2400" dirty="0">
                <a:solidFill>
                  <a:schemeClr val="bg1"/>
                </a:solidFill>
              </a:rPr>
              <a:t>diversificación</a:t>
            </a:r>
          </a:p>
        </p:txBody>
      </p:sp>
      <p:sp>
        <p:nvSpPr>
          <p:cNvPr id="7" name="Rectangle 1">
            <a:extLst>
              <a:ext uri="{FF2B5EF4-FFF2-40B4-BE49-F238E27FC236}">
                <a16:creationId xmlns:a16="http://schemas.microsoft.com/office/drawing/2014/main" id="{ED4EC976-8523-42C5-99FC-873884129EF9}"/>
              </a:ext>
            </a:extLst>
          </p:cNvPr>
          <p:cNvSpPr>
            <a:spLocks noGrp="1" noChangeArrowheads="1"/>
          </p:cNvSpPr>
          <p:nvPr>
            <p:ph idx="1"/>
          </p:nvPr>
        </p:nvSpPr>
        <p:spPr bwMode="auto">
          <a:xfrm>
            <a:off x="5086434" y="1659286"/>
            <a:ext cx="6671733"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gl-ES" altLang="gl-ES" sz="1600" b="1" u="sng" dirty="0">
                <a:solidFill>
                  <a:schemeClr val="tx1"/>
                </a:solidFill>
              </a:rPr>
              <a:t>Por que diversificar as inversións? </a:t>
            </a:r>
          </a:p>
          <a:p>
            <a:pPr marL="0" marR="0" lvl="0" indent="0" algn="l" defTabSz="914400" rtl="0" eaLnBrk="0" fontAlgn="base" latinLnBrk="0" hangingPunct="0">
              <a:lnSpc>
                <a:spcPct val="100000"/>
              </a:lnSpc>
              <a:spcBef>
                <a:spcPct val="0"/>
              </a:spcBef>
              <a:spcAft>
                <a:spcPct val="0"/>
              </a:spcAft>
              <a:buClrTx/>
              <a:buSzTx/>
              <a:buFontTx/>
              <a:buNone/>
              <a:tabLst/>
            </a:pPr>
            <a:endParaRPr lang="gl-ES" altLang="gl-ES" sz="1600" b="1" u="sng"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gl-ES" altLang="gl-ES" sz="1600" dirty="0">
                <a:solidFill>
                  <a:schemeClr val="tx1"/>
                </a:solidFill>
              </a:rPr>
              <a:t>A diversificación das inversións é unha estratexia clave para reducir o risco financeiro e mellorar a estabilidade da carteira de inversións. Consiste en repartir o capital entre diferentes activos (accións, bonos, fondos de inversión, inmobles, etc.) para minimizar o impacto negativo dunha posible perda nunha soa inversión. Ao diversificar, redúcese a dependencia dun único activo ou mercado, evitando que unha mala racha económica afecte todo o patrimonio. financeiros.</a:t>
            </a:r>
          </a:p>
          <a:p>
            <a:pPr marL="0" marR="0" lvl="0" indent="0" algn="l" defTabSz="914400" rtl="0" eaLnBrk="0" fontAlgn="base" latinLnBrk="0" hangingPunct="0">
              <a:lnSpc>
                <a:spcPct val="100000"/>
              </a:lnSpc>
              <a:spcBef>
                <a:spcPct val="0"/>
              </a:spcBef>
              <a:spcAft>
                <a:spcPct val="0"/>
              </a:spcAft>
              <a:buClrTx/>
              <a:buSzTx/>
              <a:buFontTx/>
              <a:buNone/>
              <a:tabLst/>
            </a:pPr>
            <a:endParaRPr lang="gl-ES" altLang="gl-ES"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gl-ES" altLang="gl-ES"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gl-ES" altLang="gl-ES" sz="1600" dirty="0">
                <a:solidFill>
                  <a:schemeClr val="tx1"/>
                </a:solidFill>
              </a:rPr>
              <a:t>A clave dunha boa estratexia de inversión é atopar un equilibrio entre risco e rendibilidade, adaptándoa ao perfil do investidor e aos seus obxectivos financeiros.</a:t>
            </a:r>
          </a:p>
        </p:txBody>
      </p:sp>
    </p:spTree>
    <p:extLst>
      <p:ext uri="{BB962C8B-B14F-4D97-AF65-F5344CB8AC3E}">
        <p14:creationId xmlns:p14="http://schemas.microsoft.com/office/powerpoint/2010/main" val="107499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sz="2400" dirty="0" err="1">
                <a:solidFill>
                  <a:schemeClr val="bg1"/>
                </a:solidFill>
              </a:rPr>
              <a:t>Estratexias</a:t>
            </a:r>
            <a:r>
              <a:rPr lang="es-ES" sz="2400" dirty="0">
                <a:solidFill>
                  <a:schemeClr val="bg1"/>
                </a:solidFill>
              </a:rPr>
              <a:t> de mitigación do risco</a:t>
            </a:r>
          </a:p>
        </p:txBody>
      </p:sp>
      <p:sp>
        <p:nvSpPr>
          <p:cNvPr id="7" name="Rectangle 1">
            <a:extLst>
              <a:ext uri="{FF2B5EF4-FFF2-40B4-BE49-F238E27FC236}">
                <a16:creationId xmlns:a16="http://schemas.microsoft.com/office/drawing/2014/main" id="{ED4EC976-8523-42C5-99FC-873884129EF9}"/>
              </a:ext>
            </a:extLst>
          </p:cNvPr>
          <p:cNvSpPr>
            <a:spLocks noGrp="1" noChangeArrowheads="1"/>
          </p:cNvSpPr>
          <p:nvPr>
            <p:ph idx="1"/>
          </p:nvPr>
        </p:nvSpPr>
        <p:spPr bwMode="auto">
          <a:xfrm>
            <a:off x="5086434" y="1166844"/>
            <a:ext cx="6671733" cy="452431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lang="gl-ES" altLang="gl-ES" sz="1600" b="1" dirty="0">
                <a:solidFill>
                  <a:schemeClr val="tx1"/>
                </a:solidFill>
              </a:rPr>
              <a:t>Diversificación por tipos de activos</a:t>
            </a:r>
            <a:br>
              <a:rPr lang="gl-ES" altLang="gl-ES" sz="1600" dirty="0">
                <a:solidFill>
                  <a:schemeClr val="tx1"/>
                </a:solidFill>
              </a:rPr>
            </a:br>
            <a:r>
              <a:rPr lang="gl-ES" altLang="gl-ES" sz="1600" dirty="0">
                <a:solidFill>
                  <a:schemeClr val="tx1"/>
                </a:solidFill>
              </a:rPr>
              <a:t>Investir en diferentes clases de activos (renda fixa, renda variable, inmobles, materias primas, etc.) axuda a reducir o impacto das </a:t>
            </a:r>
            <a:r>
              <a:rPr lang="gl-ES" altLang="gl-ES" sz="1600" dirty="0" err="1">
                <a:solidFill>
                  <a:schemeClr val="tx1"/>
                </a:solidFill>
              </a:rPr>
              <a:t>fluctuacións</a:t>
            </a:r>
            <a:r>
              <a:rPr lang="gl-ES" altLang="gl-ES" sz="1600" dirty="0">
                <a:solidFill>
                  <a:schemeClr val="tx1"/>
                </a:solidFill>
              </a:rPr>
              <a:t> do mercado.</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gl-ES" altLang="gl-ES"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lang="gl-ES" altLang="gl-ES" sz="1600" b="1" dirty="0">
                <a:solidFill>
                  <a:schemeClr val="tx1"/>
                </a:solidFill>
              </a:rPr>
              <a:t>Diversificación sectorial e xeográfica</a:t>
            </a:r>
            <a:br>
              <a:rPr lang="gl-ES" altLang="gl-ES" sz="1600" dirty="0">
                <a:solidFill>
                  <a:schemeClr val="tx1"/>
                </a:solidFill>
              </a:rPr>
            </a:br>
            <a:r>
              <a:rPr lang="gl-ES" altLang="gl-ES" sz="1600" dirty="0">
                <a:solidFill>
                  <a:schemeClr val="tx1"/>
                </a:solidFill>
              </a:rPr>
              <a:t>Distribuír as inversións en diferentes sectores económicos e rexións do mundo permite minimizar os efectos negativos dun problema específico nunha industria ou país.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lang="gl-ES" altLang="gl-ES"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lang="gl-ES" altLang="gl-ES" sz="1600" b="1" dirty="0">
                <a:solidFill>
                  <a:schemeClr val="tx1"/>
                </a:solidFill>
              </a:rPr>
              <a:t>Investir en produtos financeiros con distintos niveis de risco</a:t>
            </a:r>
            <a:br>
              <a:rPr lang="gl-ES" altLang="gl-ES" sz="1600" dirty="0">
                <a:solidFill>
                  <a:schemeClr val="tx1"/>
                </a:solidFill>
              </a:rPr>
            </a:br>
            <a:r>
              <a:rPr lang="gl-ES" altLang="gl-ES" sz="1600" dirty="0">
                <a:solidFill>
                  <a:schemeClr val="tx1"/>
                </a:solidFill>
              </a:rPr>
              <a:t>Combinar activos de alto risco (como accións de empresas emerxentes ou </a:t>
            </a:r>
            <a:r>
              <a:rPr lang="gl-ES" altLang="gl-ES" sz="1600" dirty="0" err="1">
                <a:solidFill>
                  <a:schemeClr val="tx1"/>
                </a:solidFill>
              </a:rPr>
              <a:t>criptomoedas</a:t>
            </a:r>
            <a:r>
              <a:rPr lang="gl-ES" altLang="gl-ES" sz="1600" dirty="0">
                <a:solidFill>
                  <a:schemeClr val="tx1"/>
                </a:solidFill>
              </a:rPr>
              <a:t>) con activos máis seguros (como bonos do Estado ou fondos indexados) equilibra a carteira e reduce a volatilidade.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lang="gl-ES" altLang="gl-ES"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lang="gl-ES" altLang="gl-ES" sz="1600" b="1" dirty="0">
                <a:solidFill>
                  <a:schemeClr val="tx1"/>
                </a:solidFill>
              </a:rPr>
              <a:t>Uso de fondos de inversión e </a:t>
            </a:r>
            <a:r>
              <a:rPr lang="gl-ES" altLang="gl-ES" sz="1600" b="1" dirty="0" err="1">
                <a:solidFill>
                  <a:schemeClr val="tx1"/>
                </a:solidFill>
              </a:rPr>
              <a:t>ETFs</a:t>
            </a:r>
            <a:br>
              <a:rPr lang="gl-ES" altLang="gl-ES" sz="1600" dirty="0">
                <a:solidFill>
                  <a:schemeClr val="tx1"/>
                </a:solidFill>
              </a:rPr>
            </a:br>
            <a:r>
              <a:rPr lang="gl-ES" altLang="gl-ES" sz="1600" dirty="0">
                <a:solidFill>
                  <a:schemeClr val="tx1"/>
                </a:solidFill>
              </a:rPr>
              <a:t>Estes produtos financeiros permiten acceder a unha carteira diversificada sen necesidade de xestionar cada activo individualmente, reducindo o risco a través dunha xestión profesional</a:t>
            </a:r>
          </a:p>
        </p:txBody>
      </p:sp>
    </p:spTree>
    <p:extLst>
      <p:ext uri="{BB962C8B-B14F-4D97-AF65-F5344CB8AC3E}">
        <p14:creationId xmlns:p14="http://schemas.microsoft.com/office/powerpoint/2010/main" val="81523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fontScale="90000"/>
          </a:bodyPr>
          <a:lstStyle/>
          <a:p>
            <a:pPr rtl="0"/>
            <a:r>
              <a:rPr lang="es-ES" dirty="0">
                <a:solidFill>
                  <a:schemeClr val="bg1"/>
                </a:solidFill>
              </a:rPr>
              <a:t>PRODUTOS FINANCEIROS DE ALTO RISCO</a:t>
            </a:r>
          </a:p>
        </p:txBody>
      </p:sp>
      <p:pic>
        <p:nvPicPr>
          <p:cNvPr id="4" name="Imagen 3" descr="Números comerciales de finanzas">
            <a:extLst>
              <a:ext uri="{FF2B5EF4-FFF2-40B4-BE49-F238E27FC236}">
                <a16:creationId xmlns:a16="http://schemas.microsoft.com/office/drawing/2014/main" id="{32F354A1-38C7-4598-A0E1-7A286A3019B8}"/>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4650908" y="0"/>
            <a:ext cx="7541091" cy="6858000"/>
          </a:xfrm>
          <a:prstGeom prst="rect">
            <a:avLst/>
          </a:prstGeom>
        </p:spPr>
      </p:pic>
      <p:sp>
        <p:nvSpPr>
          <p:cNvPr id="6" name="Marcador de contenido 5">
            <a:extLst>
              <a:ext uri="{FF2B5EF4-FFF2-40B4-BE49-F238E27FC236}">
                <a16:creationId xmlns:a16="http://schemas.microsoft.com/office/drawing/2014/main" id="{2BBDC1D0-2109-47A6-AA61-3C1C1C17E8BE}"/>
              </a:ext>
            </a:extLst>
          </p:cNvPr>
          <p:cNvSpPr>
            <a:spLocks noGrp="1"/>
          </p:cNvSpPr>
          <p:nvPr>
            <p:ph idx="1"/>
          </p:nvPr>
        </p:nvSpPr>
        <p:spPr>
          <a:xfrm>
            <a:off x="5714999" y="961644"/>
            <a:ext cx="5476876" cy="3101983"/>
          </a:xfrm>
          <a:solidFill>
            <a:schemeClr val="bg1"/>
          </a:solidFill>
        </p:spPr>
        <p:txBody>
          <a:bodyPr>
            <a:normAutofit fontScale="92500"/>
          </a:bodyPr>
          <a:lstStyle/>
          <a:p>
            <a:pPr marL="0" indent="0">
              <a:buNone/>
            </a:pPr>
            <a:r>
              <a:rPr lang="pt-BR" dirty="0"/>
              <a:t>Os </a:t>
            </a:r>
            <a:r>
              <a:rPr lang="pt-BR" b="1" dirty="0" err="1"/>
              <a:t>criptoactivos</a:t>
            </a:r>
            <a:r>
              <a:rPr lang="pt-BR" dirty="0"/>
              <a:t> </a:t>
            </a:r>
            <a:r>
              <a:rPr lang="pt-BR" dirty="0" err="1"/>
              <a:t>son</a:t>
            </a:r>
            <a:r>
              <a:rPr lang="pt-BR" dirty="0"/>
              <a:t> </a:t>
            </a:r>
            <a:r>
              <a:rPr lang="pt-BR" dirty="0" err="1"/>
              <a:t>activos</a:t>
            </a:r>
            <a:r>
              <a:rPr lang="pt-BR" dirty="0"/>
              <a:t> </a:t>
            </a:r>
            <a:r>
              <a:rPr lang="pt-BR" dirty="0" err="1"/>
              <a:t>dixitais</a:t>
            </a:r>
            <a:r>
              <a:rPr lang="pt-BR" dirty="0"/>
              <a:t> baseados </a:t>
            </a:r>
            <a:r>
              <a:rPr lang="pt-BR" dirty="0" err="1"/>
              <a:t>en</a:t>
            </a:r>
            <a:r>
              <a:rPr lang="pt-BR" dirty="0"/>
              <a:t> </a:t>
            </a:r>
            <a:r>
              <a:rPr lang="pt-BR" dirty="0" err="1"/>
              <a:t>tecnoloxía</a:t>
            </a:r>
            <a:r>
              <a:rPr lang="pt-BR" dirty="0"/>
              <a:t> </a:t>
            </a:r>
            <a:r>
              <a:rPr lang="pt-BR" dirty="0" err="1"/>
              <a:t>blockchain</a:t>
            </a:r>
            <a:r>
              <a:rPr lang="pt-BR" dirty="0"/>
              <a:t>, como o </a:t>
            </a:r>
            <a:r>
              <a:rPr lang="pt-BR" b="1" dirty="0"/>
              <a:t>Bitcoin </a:t>
            </a:r>
            <a:r>
              <a:rPr lang="pt-BR" dirty="0"/>
              <a:t>ou outras criptomoedas. </a:t>
            </a:r>
            <a:r>
              <a:rPr lang="pt-BR" dirty="0" err="1"/>
              <a:t>Son</a:t>
            </a:r>
            <a:r>
              <a:rPr lang="pt-BR" dirty="0"/>
              <a:t> altamente </a:t>
            </a:r>
            <a:r>
              <a:rPr lang="pt-BR" dirty="0" err="1"/>
              <a:t>volátiles</a:t>
            </a:r>
            <a:r>
              <a:rPr lang="pt-BR" dirty="0"/>
              <a:t> e </a:t>
            </a:r>
            <a:r>
              <a:rPr lang="pt-BR" dirty="0" err="1"/>
              <a:t>carecen</a:t>
            </a:r>
            <a:r>
              <a:rPr lang="pt-BR" dirty="0"/>
              <a:t> </a:t>
            </a:r>
            <a:r>
              <a:rPr lang="pt-BR" dirty="0" err="1"/>
              <a:t>dunha</a:t>
            </a:r>
            <a:r>
              <a:rPr lang="pt-BR" dirty="0"/>
              <a:t> </a:t>
            </a:r>
            <a:r>
              <a:rPr lang="pt-BR" dirty="0" err="1"/>
              <a:t>regulación</a:t>
            </a:r>
            <a:r>
              <a:rPr lang="pt-BR" dirty="0"/>
              <a:t> centralizada, polo que </a:t>
            </a:r>
            <a:r>
              <a:rPr lang="pt-BR" dirty="0" err="1"/>
              <a:t>poden</a:t>
            </a:r>
            <a:r>
              <a:rPr lang="pt-BR" dirty="0"/>
              <a:t> representar tanto grandes oportunidades de </a:t>
            </a:r>
            <a:r>
              <a:rPr lang="pt-BR" dirty="0" err="1"/>
              <a:t>rendibilidade</a:t>
            </a:r>
            <a:r>
              <a:rPr lang="pt-BR" dirty="0"/>
              <a:t> como riscos elevados.</a:t>
            </a:r>
          </a:p>
          <a:p>
            <a:pPr marL="0" indent="0">
              <a:buNone/>
            </a:pPr>
            <a:r>
              <a:rPr lang="pt-BR" dirty="0"/>
              <a:t>Por outro lado, as </a:t>
            </a:r>
            <a:r>
              <a:rPr lang="pt-BR" b="1" dirty="0" err="1"/>
              <a:t>inversións</a:t>
            </a:r>
            <a:r>
              <a:rPr lang="pt-BR" b="1" dirty="0"/>
              <a:t> especulativas</a:t>
            </a:r>
            <a:r>
              <a:rPr lang="pt-BR" dirty="0"/>
              <a:t> </a:t>
            </a:r>
            <a:r>
              <a:rPr lang="pt-BR" dirty="0" err="1"/>
              <a:t>son</a:t>
            </a:r>
            <a:r>
              <a:rPr lang="pt-BR" dirty="0"/>
              <a:t> aquelas que </a:t>
            </a:r>
            <a:r>
              <a:rPr lang="pt-BR" dirty="0" err="1"/>
              <a:t>buscan</a:t>
            </a:r>
            <a:r>
              <a:rPr lang="pt-BR" dirty="0"/>
              <a:t> obter altos </a:t>
            </a:r>
            <a:r>
              <a:rPr lang="pt-BR" dirty="0" err="1"/>
              <a:t>beneficios</a:t>
            </a:r>
            <a:r>
              <a:rPr lang="pt-BR" dirty="0"/>
              <a:t> </a:t>
            </a:r>
            <a:r>
              <a:rPr lang="pt-BR" dirty="0" err="1"/>
              <a:t>nun</a:t>
            </a:r>
            <a:r>
              <a:rPr lang="pt-BR" dirty="0"/>
              <a:t> curto período de tempo, </a:t>
            </a:r>
            <a:r>
              <a:rPr lang="pt-BR" dirty="0" err="1"/>
              <a:t>asumindo</a:t>
            </a:r>
            <a:r>
              <a:rPr lang="pt-BR" dirty="0"/>
              <a:t> </a:t>
            </a:r>
            <a:r>
              <a:rPr lang="pt-BR" dirty="0" err="1"/>
              <a:t>un</a:t>
            </a:r>
            <a:r>
              <a:rPr lang="pt-BR" dirty="0"/>
              <a:t> risco significativo. Exemplos disto </a:t>
            </a:r>
            <a:r>
              <a:rPr lang="pt-BR" dirty="0" err="1"/>
              <a:t>inclúen</a:t>
            </a:r>
            <a:r>
              <a:rPr lang="pt-BR" dirty="0"/>
              <a:t> a </a:t>
            </a:r>
            <a:r>
              <a:rPr lang="pt-BR" dirty="0" err="1"/>
              <a:t>compravenda</a:t>
            </a:r>
            <a:r>
              <a:rPr lang="pt-BR" dirty="0"/>
              <a:t> de </a:t>
            </a:r>
            <a:r>
              <a:rPr lang="pt-BR" dirty="0" err="1"/>
              <a:t>accións</a:t>
            </a:r>
            <a:r>
              <a:rPr lang="pt-BR" dirty="0"/>
              <a:t> altamente </a:t>
            </a:r>
            <a:r>
              <a:rPr lang="pt-BR" dirty="0" err="1"/>
              <a:t>volátiles</a:t>
            </a:r>
            <a:r>
              <a:rPr lang="pt-BR" dirty="0"/>
              <a:t>, derivados financeiros ou os </a:t>
            </a:r>
            <a:r>
              <a:rPr lang="pt-BR" dirty="0" err="1"/>
              <a:t>propios</a:t>
            </a:r>
            <a:r>
              <a:rPr lang="pt-BR" dirty="0"/>
              <a:t> </a:t>
            </a:r>
            <a:r>
              <a:rPr lang="pt-BR" dirty="0" err="1"/>
              <a:t>criptoactivos</a:t>
            </a:r>
            <a:r>
              <a:rPr lang="pt-BR" dirty="0"/>
              <a:t>.</a:t>
            </a:r>
          </a:p>
          <a:p>
            <a:endParaRPr lang="es-ES" dirty="0"/>
          </a:p>
        </p:txBody>
      </p:sp>
    </p:spTree>
    <p:extLst>
      <p:ext uri="{BB962C8B-B14F-4D97-AF65-F5344CB8AC3E}">
        <p14:creationId xmlns:p14="http://schemas.microsoft.com/office/powerpoint/2010/main" val="332394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sz="2400" dirty="0">
                <a:solidFill>
                  <a:schemeClr val="bg1"/>
                </a:solidFill>
              </a:rPr>
              <a:t>PERIGOS</a:t>
            </a:r>
          </a:p>
        </p:txBody>
      </p:sp>
      <p:sp>
        <p:nvSpPr>
          <p:cNvPr id="6" name="Marcador de texto 2">
            <a:extLst>
              <a:ext uri="{FF2B5EF4-FFF2-40B4-BE49-F238E27FC236}">
                <a16:creationId xmlns:a16="http://schemas.microsoft.com/office/drawing/2014/main" id="{203A435F-427A-43E3-9FB6-C1CFC6022877}"/>
              </a:ext>
            </a:extLst>
          </p:cNvPr>
          <p:cNvSpPr txBox="1">
            <a:spLocks/>
          </p:cNvSpPr>
          <p:nvPr/>
        </p:nvSpPr>
        <p:spPr>
          <a:xfrm>
            <a:off x="643467" y="4501263"/>
            <a:ext cx="3794760" cy="1428482"/>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pt-BR" dirty="0">
                <a:solidFill>
                  <a:schemeClr val="bg1"/>
                </a:solidFill>
              </a:rPr>
              <a:t>Para mitigar estes riscos, é fundamental </a:t>
            </a:r>
            <a:r>
              <a:rPr lang="pt-BR" b="1" dirty="0" err="1">
                <a:solidFill>
                  <a:schemeClr val="bg1"/>
                </a:solidFill>
              </a:rPr>
              <a:t>informarse</a:t>
            </a:r>
            <a:r>
              <a:rPr lang="pt-BR" b="1" dirty="0">
                <a:solidFill>
                  <a:schemeClr val="bg1"/>
                </a:solidFill>
              </a:rPr>
              <a:t> </a:t>
            </a:r>
            <a:r>
              <a:rPr lang="pt-BR" b="1" dirty="0" err="1">
                <a:solidFill>
                  <a:schemeClr val="bg1"/>
                </a:solidFill>
              </a:rPr>
              <a:t>ben</a:t>
            </a:r>
            <a:r>
              <a:rPr lang="pt-BR" b="1" dirty="0">
                <a:solidFill>
                  <a:schemeClr val="bg1"/>
                </a:solidFill>
              </a:rPr>
              <a:t> antes de investir</a:t>
            </a:r>
            <a:r>
              <a:rPr lang="pt-BR" dirty="0">
                <a:solidFill>
                  <a:schemeClr val="bg1"/>
                </a:solidFill>
              </a:rPr>
              <a:t>, diversificar a carteira e non arriscar </a:t>
            </a:r>
            <a:r>
              <a:rPr lang="pt-BR" dirty="0" err="1">
                <a:solidFill>
                  <a:schemeClr val="bg1"/>
                </a:solidFill>
              </a:rPr>
              <a:t>máis</a:t>
            </a:r>
            <a:r>
              <a:rPr lang="pt-BR" dirty="0">
                <a:solidFill>
                  <a:schemeClr val="bg1"/>
                </a:solidFill>
              </a:rPr>
              <a:t> </a:t>
            </a:r>
            <a:r>
              <a:rPr lang="pt-BR" dirty="0" err="1">
                <a:solidFill>
                  <a:schemeClr val="bg1"/>
                </a:solidFill>
              </a:rPr>
              <a:t>diñeiro</a:t>
            </a:r>
            <a:r>
              <a:rPr lang="pt-BR" dirty="0">
                <a:solidFill>
                  <a:schemeClr val="bg1"/>
                </a:solidFill>
              </a:rPr>
              <a:t> do que se está disposto a perder.</a:t>
            </a:r>
            <a:endParaRPr lang="es-ES" dirty="0">
              <a:solidFill>
                <a:schemeClr val="bg1"/>
              </a:solidFill>
            </a:endParaRPr>
          </a:p>
        </p:txBody>
      </p:sp>
      <p:sp>
        <p:nvSpPr>
          <p:cNvPr id="11" name="Rectangle 3">
            <a:extLst>
              <a:ext uri="{FF2B5EF4-FFF2-40B4-BE49-F238E27FC236}">
                <a16:creationId xmlns:a16="http://schemas.microsoft.com/office/drawing/2014/main" id="{7878E7D2-1764-4EF8-AA3E-D5F3D0AE5815}"/>
              </a:ext>
            </a:extLst>
          </p:cNvPr>
          <p:cNvSpPr txBox="1">
            <a:spLocks noChangeArrowheads="1"/>
          </p:cNvSpPr>
          <p:nvPr/>
        </p:nvSpPr>
        <p:spPr bwMode="auto">
          <a:xfrm>
            <a:off x="4941456" y="674402"/>
            <a:ext cx="713624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eaLnBrk="0" fontAlgn="base" hangingPunct="0">
              <a:spcBef>
                <a:spcPct val="0"/>
              </a:spcBef>
              <a:spcAft>
                <a:spcPct val="0"/>
              </a:spcAft>
              <a:buClrTx/>
              <a:buFontTx/>
              <a:buAutoNum type="arabicPeriod"/>
            </a:pPr>
            <a:r>
              <a:rPr lang="pt-BR" altLang="gl-ES" sz="1600" b="1" dirty="0">
                <a:solidFill>
                  <a:schemeClr val="tx1"/>
                </a:solidFill>
              </a:rPr>
              <a:t>Alta volatilidade</a:t>
            </a:r>
          </a:p>
          <a:p>
            <a:pPr marL="0" indent="0" eaLnBrk="0" fontAlgn="base" hangingPunct="0">
              <a:spcBef>
                <a:spcPct val="0"/>
              </a:spcBef>
              <a:spcAft>
                <a:spcPct val="0"/>
              </a:spcAft>
              <a:buClrTx/>
              <a:buFont typeface="Arial" panose="020B0604020202020204" pitchFamily="34" charset="0"/>
              <a:buNone/>
            </a:pPr>
            <a:r>
              <a:rPr lang="pt-BR" altLang="gl-ES" sz="1600" dirty="0">
                <a:solidFill>
                  <a:schemeClr val="tx1"/>
                </a:solidFill>
              </a:rPr>
              <a:t>O prezo dos </a:t>
            </a:r>
            <a:r>
              <a:rPr lang="pt-BR" altLang="gl-ES" sz="1600" dirty="0" err="1">
                <a:solidFill>
                  <a:schemeClr val="tx1"/>
                </a:solidFill>
              </a:rPr>
              <a:t>criptoactivos</a:t>
            </a:r>
            <a:r>
              <a:rPr lang="pt-BR" altLang="gl-ES" sz="1600" dirty="0">
                <a:solidFill>
                  <a:schemeClr val="tx1"/>
                </a:solidFill>
              </a:rPr>
              <a:t> pode cambiar drasticamente </a:t>
            </a:r>
            <a:r>
              <a:rPr lang="pt-BR" altLang="gl-ES" sz="1600" dirty="0" err="1">
                <a:solidFill>
                  <a:schemeClr val="tx1"/>
                </a:solidFill>
              </a:rPr>
              <a:t>en</a:t>
            </a:r>
            <a:r>
              <a:rPr lang="pt-BR" altLang="gl-ES" sz="1600" dirty="0">
                <a:solidFill>
                  <a:schemeClr val="tx1"/>
                </a:solidFill>
              </a:rPr>
              <a:t> </a:t>
            </a:r>
            <a:r>
              <a:rPr lang="pt-BR" altLang="gl-ES" sz="1600" dirty="0" err="1">
                <a:solidFill>
                  <a:schemeClr val="tx1"/>
                </a:solidFill>
              </a:rPr>
              <a:t>cuestión</a:t>
            </a:r>
            <a:r>
              <a:rPr lang="pt-BR" altLang="gl-ES" sz="1600" dirty="0">
                <a:solidFill>
                  <a:schemeClr val="tx1"/>
                </a:solidFill>
              </a:rPr>
              <a:t> de horas, </a:t>
            </a:r>
            <a:r>
              <a:rPr lang="pt-BR" altLang="gl-ES" sz="1600" dirty="0" err="1">
                <a:solidFill>
                  <a:schemeClr val="tx1"/>
                </a:solidFill>
              </a:rPr>
              <a:t>xerando</a:t>
            </a:r>
            <a:r>
              <a:rPr lang="pt-BR" altLang="gl-ES" sz="1600" dirty="0">
                <a:solidFill>
                  <a:schemeClr val="tx1"/>
                </a:solidFill>
              </a:rPr>
              <a:t> grandes perdas para os investidores.</a:t>
            </a:r>
          </a:p>
          <a:p>
            <a:pPr marL="0" indent="0" eaLnBrk="0" fontAlgn="base" hangingPunct="0">
              <a:spcBef>
                <a:spcPct val="0"/>
              </a:spcBef>
              <a:spcAft>
                <a:spcPct val="0"/>
              </a:spcAft>
              <a:buClrTx/>
              <a:buFont typeface="Arial" panose="020B0604020202020204" pitchFamily="34" charset="0"/>
              <a:buNone/>
            </a:pPr>
            <a:endParaRPr lang="pt-BR" altLang="gl-ES" sz="1600" dirty="0">
              <a:solidFill>
                <a:schemeClr val="tx1"/>
              </a:solidFill>
            </a:endParaRPr>
          </a:p>
          <a:p>
            <a:pPr marL="0" indent="0" eaLnBrk="0" fontAlgn="base" hangingPunct="0">
              <a:spcBef>
                <a:spcPct val="0"/>
              </a:spcBef>
              <a:spcAft>
                <a:spcPct val="0"/>
              </a:spcAft>
              <a:buClrTx/>
              <a:buFont typeface="Arial" panose="020B0604020202020204" pitchFamily="34" charset="0"/>
              <a:buNone/>
            </a:pPr>
            <a:r>
              <a:rPr lang="pt-BR" altLang="gl-ES" sz="1600" b="1" dirty="0"/>
              <a:t>2. </a:t>
            </a:r>
            <a:r>
              <a:rPr lang="pt-BR" altLang="gl-ES" sz="1600" b="1" dirty="0">
                <a:solidFill>
                  <a:schemeClr val="tx1"/>
                </a:solidFill>
              </a:rPr>
              <a:t>Falta de </a:t>
            </a:r>
            <a:r>
              <a:rPr lang="pt-BR" altLang="gl-ES" sz="1600" b="1" dirty="0" err="1">
                <a:solidFill>
                  <a:schemeClr val="tx1"/>
                </a:solidFill>
              </a:rPr>
              <a:t>regulación</a:t>
            </a:r>
            <a:r>
              <a:rPr lang="pt-BR" altLang="gl-ES" sz="1600" b="1" dirty="0">
                <a:solidFill>
                  <a:schemeClr val="tx1"/>
                </a:solidFill>
              </a:rPr>
              <a:t> e </a:t>
            </a:r>
            <a:r>
              <a:rPr lang="pt-BR" altLang="gl-ES" sz="1600" b="1" dirty="0" err="1">
                <a:solidFill>
                  <a:schemeClr val="tx1"/>
                </a:solidFill>
              </a:rPr>
              <a:t>protección</a:t>
            </a:r>
            <a:endParaRPr lang="pt-BR" altLang="gl-ES" sz="1600" b="1" dirty="0">
              <a:solidFill>
                <a:schemeClr val="tx1"/>
              </a:solidFill>
            </a:endParaRPr>
          </a:p>
          <a:p>
            <a:pPr marL="0" indent="0" eaLnBrk="0" fontAlgn="base" hangingPunct="0">
              <a:spcBef>
                <a:spcPct val="0"/>
              </a:spcBef>
              <a:spcAft>
                <a:spcPct val="0"/>
              </a:spcAft>
              <a:buClrTx/>
              <a:buFont typeface="Arial" panose="020B0604020202020204" pitchFamily="34" charset="0"/>
              <a:buNone/>
            </a:pPr>
            <a:r>
              <a:rPr lang="pt-BR" altLang="gl-ES" sz="1600" dirty="0">
                <a:solidFill>
                  <a:schemeClr val="tx1"/>
                </a:solidFill>
              </a:rPr>
              <a:t>Moitas criptomoedas </a:t>
            </a:r>
            <a:r>
              <a:rPr lang="pt-BR" altLang="gl-ES" sz="1600" dirty="0" err="1">
                <a:solidFill>
                  <a:schemeClr val="tx1"/>
                </a:solidFill>
              </a:rPr>
              <a:t>operan</a:t>
            </a:r>
            <a:r>
              <a:rPr lang="pt-BR" altLang="gl-ES" sz="1600" dirty="0">
                <a:solidFill>
                  <a:schemeClr val="tx1"/>
                </a:solidFill>
              </a:rPr>
              <a:t> </a:t>
            </a:r>
            <a:r>
              <a:rPr lang="pt-BR" altLang="gl-ES" sz="1600" dirty="0" err="1">
                <a:solidFill>
                  <a:schemeClr val="tx1"/>
                </a:solidFill>
              </a:rPr>
              <a:t>fóra</a:t>
            </a:r>
            <a:r>
              <a:rPr lang="pt-BR" altLang="gl-ES" sz="1600" dirty="0">
                <a:solidFill>
                  <a:schemeClr val="tx1"/>
                </a:solidFill>
              </a:rPr>
              <a:t> dos sistemas financeiros tradicionais, o que significa que os investidores </a:t>
            </a:r>
            <a:r>
              <a:rPr lang="pt-BR" altLang="gl-ES" sz="1600" dirty="0" err="1">
                <a:solidFill>
                  <a:schemeClr val="tx1"/>
                </a:solidFill>
              </a:rPr>
              <a:t>poden</a:t>
            </a:r>
            <a:r>
              <a:rPr lang="pt-BR" altLang="gl-ES" sz="1600" dirty="0">
                <a:solidFill>
                  <a:schemeClr val="tx1"/>
                </a:solidFill>
              </a:rPr>
              <a:t> perder o seu </a:t>
            </a:r>
            <a:r>
              <a:rPr lang="pt-BR" altLang="gl-ES" sz="1600" dirty="0" err="1">
                <a:solidFill>
                  <a:schemeClr val="tx1"/>
                </a:solidFill>
              </a:rPr>
              <a:t>diñeiro</a:t>
            </a:r>
            <a:r>
              <a:rPr lang="pt-BR" altLang="gl-ES" sz="1600" dirty="0">
                <a:solidFill>
                  <a:schemeClr val="tx1"/>
                </a:solidFill>
              </a:rPr>
              <a:t> </a:t>
            </a:r>
            <a:r>
              <a:rPr lang="pt-BR" altLang="gl-ES" sz="1600" dirty="0" err="1">
                <a:solidFill>
                  <a:schemeClr val="tx1"/>
                </a:solidFill>
              </a:rPr>
              <a:t>en</a:t>
            </a:r>
            <a:r>
              <a:rPr lang="pt-BR" altLang="gl-ES" sz="1600" dirty="0">
                <a:solidFill>
                  <a:schemeClr val="tx1"/>
                </a:solidFill>
              </a:rPr>
              <a:t> fraudes ou ataques informáticos </a:t>
            </a:r>
            <a:r>
              <a:rPr lang="pt-BR" altLang="gl-ES" sz="1600" dirty="0" err="1">
                <a:solidFill>
                  <a:schemeClr val="tx1"/>
                </a:solidFill>
              </a:rPr>
              <a:t>sen</a:t>
            </a:r>
            <a:r>
              <a:rPr lang="pt-BR" altLang="gl-ES" sz="1600" dirty="0">
                <a:solidFill>
                  <a:schemeClr val="tx1"/>
                </a:solidFill>
              </a:rPr>
              <a:t> ter </a:t>
            </a:r>
            <a:r>
              <a:rPr lang="pt-BR" altLang="gl-ES" sz="1600" dirty="0" err="1">
                <a:solidFill>
                  <a:schemeClr val="tx1"/>
                </a:solidFill>
              </a:rPr>
              <a:t>protección</a:t>
            </a:r>
            <a:r>
              <a:rPr lang="pt-BR" altLang="gl-ES" sz="1600" dirty="0">
                <a:solidFill>
                  <a:schemeClr val="tx1"/>
                </a:solidFill>
              </a:rPr>
              <a:t> legal.</a:t>
            </a:r>
          </a:p>
          <a:p>
            <a:pPr marL="0" indent="0" eaLnBrk="0" fontAlgn="base" hangingPunct="0">
              <a:spcBef>
                <a:spcPct val="0"/>
              </a:spcBef>
              <a:spcAft>
                <a:spcPct val="0"/>
              </a:spcAft>
              <a:buClrTx/>
              <a:buFont typeface="Arial" panose="020B0604020202020204" pitchFamily="34" charset="0"/>
              <a:buNone/>
            </a:pPr>
            <a:endParaRPr lang="pt-BR" altLang="gl-ES" sz="1600" dirty="0">
              <a:solidFill>
                <a:schemeClr val="tx1"/>
              </a:solidFill>
            </a:endParaRPr>
          </a:p>
          <a:p>
            <a:pPr marL="0" indent="0" eaLnBrk="0" fontAlgn="base" hangingPunct="0">
              <a:spcBef>
                <a:spcPct val="0"/>
              </a:spcBef>
              <a:spcAft>
                <a:spcPct val="0"/>
              </a:spcAft>
              <a:buClrTx/>
              <a:buFont typeface="Arial" panose="020B0604020202020204" pitchFamily="34" charset="0"/>
              <a:buNone/>
            </a:pPr>
            <a:r>
              <a:rPr lang="pt-BR" altLang="gl-ES" sz="1600" b="1" dirty="0">
                <a:solidFill>
                  <a:schemeClr val="tx1"/>
                </a:solidFill>
              </a:rPr>
              <a:t>3. Fraudes e esquemas piramidais</a:t>
            </a:r>
          </a:p>
          <a:p>
            <a:pPr marL="0" indent="0" eaLnBrk="0" fontAlgn="base" hangingPunct="0">
              <a:spcBef>
                <a:spcPct val="0"/>
              </a:spcBef>
              <a:spcAft>
                <a:spcPct val="0"/>
              </a:spcAft>
              <a:buClrTx/>
              <a:buFont typeface="Arial" panose="020B0604020202020204" pitchFamily="34" charset="0"/>
              <a:buNone/>
            </a:pPr>
            <a:r>
              <a:rPr lang="pt-BR" altLang="gl-ES" sz="1600" dirty="0" err="1">
                <a:solidFill>
                  <a:schemeClr val="tx1"/>
                </a:solidFill>
              </a:rPr>
              <a:t>Existen</a:t>
            </a:r>
            <a:r>
              <a:rPr lang="pt-BR" altLang="gl-ES" sz="1600" dirty="0">
                <a:solidFill>
                  <a:schemeClr val="tx1"/>
                </a:solidFill>
              </a:rPr>
              <a:t> </a:t>
            </a:r>
            <a:r>
              <a:rPr lang="pt-BR" altLang="gl-ES" sz="1600" dirty="0" err="1">
                <a:solidFill>
                  <a:schemeClr val="tx1"/>
                </a:solidFill>
              </a:rPr>
              <a:t>moitos</a:t>
            </a:r>
            <a:r>
              <a:rPr lang="pt-BR" altLang="gl-ES" sz="1600" dirty="0">
                <a:solidFill>
                  <a:schemeClr val="tx1"/>
                </a:solidFill>
              </a:rPr>
              <a:t> </a:t>
            </a:r>
            <a:r>
              <a:rPr lang="pt-BR" altLang="gl-ES" sz="1600" dirty="0" err="1">
                <a:solidFill>
                  <a:schemeClr val="tx1"/>
                </a:solidFill>
              </a:rPr>
              <a:t>proxectos</a:t>
            </a:r>
            <a:r>
              <a:rPr lang="pt-BR" altLang="gl-ES" sz="1600" dirty="0">
                <a:solidFill>
                  <a:schemeClr val="tx1"/>
                </a:solidFill>
              </a:rPr>
              <a:t> de </a:t>
            </a:r>
            <a:r>
              <a:rPr lang="pt-BR" altLang="gl-ES" sz="1600" dirty="0" err="1">
                <a:solidFill>
                  <a:schemeClr val="tx1"/>
                </a:solidFill>
              </a:rPr>
              <a:t>criptoactivos</a:t>
            </a:r>
            <a:r>
              <a:rPr lang="pt-BR" altLang="gl-ES" sz="1600" dirty="0">
                <a:solidFill>
                  <a:schemeClr val="tx1"/>
                </a:solidFill>
              </a:rPr>
              <a:t> que </a:t>
            </a:r>
            <a:r>
              <a:rPr lang="pt-BR" altLang="gl-ES" sz="1600" dirty="0" err="1">
                <a:solidFill>
                  <a:schemeClr val="tx1"/>
                </a:solidFill>
              </a:rPr>
              <a:t>resultan</a:t>
            </a:r>
            <a:r>
              <a:rPr lang="pt-BR" altLang="gl-ES" sz="1600" dirty="0">
                <a:solidFill>
                  <a:schemeClr val="tx1"/>
                </a:solidFill>
              </a:rPr>
              <a:t> ser estafas, como os esquemas de "</a:t>
            </a:r>
            <a:r>
              <a:rPr lang="pt-BR" altLang="gl-ES" sz="1600" dirty="0" err="1">
                <a:solidFill>
                  <a:schemeClr val="tx1"/>
                </a:solidFill>
              </a:rPr>
              <a:t>pump</a:t>
            </a:r>
            <a:r>
              <a:rPr lang="pt-BR" altLang="gl-ES" sz="1600" dirty="0">
                <a:solidFill>
                  <a:schemeClr val="tx1"/>
                </a:solidFill>
              </a:rPr>
              <a:t> </a:t>
            </a:r>
            <a:r>
              <a:rPr lang="pt-BR" altLang="gl-ES" sz="1600" dirty="0" err="1">
                <a:solidFill>
                  <a:schemeClr val="tx1"/>
                </a:solidFill>
              </a:rPr>
              <a:t>and</a:t>
            </a:r>
            <a:r>
              <a:rPr lang="pt-BR" altLang="gl-ES" sz="1600" dirty="0">
                <a:solidFill>
                  <a:schemeClr val="tx1"/>
                </a:solidFill>
              </a:rPr>
              <a:t> </a:t>
            </a:r>
            <a:r>
              <a:rPr lang="pt-BR" altLang="gl-ES" sz="1600" dirty="0" err="1">
                <a:solidFill>
                  <a:schemeClr val="tx1"/>
                </a:solidFill>
              </a:rPr>
              <a:t>dump</a:t>
            </a:r>
            <a:r>
              <a:rPr lang="pt-BR" altLang="gl-ES" sz="1600" dirty="0">
                <a:solidFill>
                  <a:schemeClr val="tx1"/>
                </a:solidFill>
              </a:rPr>
              <a:t>", onde os </a:t>
            </a:r>
            <a:r>
              <a:rPr lang="pt-BR" altLang="gl-ES" sz="1600" dirty="0" err="1">
                <a:solidFill>
                  <a:schemeClr val="tx1"/>
                </a:solidFill>
              </a:rPr>
              <a:t>prezos</a:t>
            </a:r>
            <a:r>
              <a:rPr lang="pt-BR" altLang="gl-ES" sz="1600" dirty="0">
                <a:solidFill>
                  <a:schemeClr val="tx1"/>
                </a:solidFill>
              </a:rPr>
              <a:t> se </a:t>
            </a:r>
            <a:r>
              <a:rPr lang="pt-BR" altLang="gl-ES" sz="1600" dirty="0" err="1">
                <a:solidFill>
                  <a:schemeClr val="tx1"/>
                </a:solidFill>
              </a:rPr>
              <a:t>inflan</a:t>
            </a:r>
            <a:r>
              <a:rPr lang="pt-BR" altLang="gl-ES" sz="1600" dirty="0">
                <a:solidFill>
                  <a:schemeClr val="tx1"/>
                </a:solidFill>
              </a:rPr>
              <a:t> artificialmente para logo ser vendidos </a:t>
            </a:r>
            <a:r>
              <a:rPr lang="pt-BR" altLang="gl-ES" sz="1600" dirty="0" err="1">
                <a:solidFill>
                  <a:schemeClr val="tx1"/>
                </a:solidFill>
              </a:rPr>
              <a:t>en</a:t>
            </a:r>
            <a:r>
              <a:rPr lang="pt-BR" altLang="gl-ES" sz="1600" dirty="0">
                <a:solidFill>
                  <a:schemeClr val="tx1"/>
                </a:solidFill>
              </a:rPr>
              <a:t> </a:t>
            </a:r>
            <a:r>
              <a:rPr lang="pt-BR" altLang="gl-ES" sz="1600" dirty="0" err="1">
                <a:solidFill>
                  <a:schemeClr val="tx1"/>
                </a:solidFill>
              </a:rPr>
              <a:t>masa</a:t>
            </a:r>
            <a:r>
              <a:rPr lang="pt-BR" altLang="gl-ES" sz="1600" dirty="0">
                <a:solidFill>
                  <a:schemeClr val="tx1"/>
                </a:solidFill>
              </a:rPr>
              <a:t>, deixando perdas para os últimos investidores.</a:t>
            </a:r>
          </a:p>
          <a:p>
            <a:pPr marL="0" indent="0" eaLnBrk="0" fontAlgn="base" hangingPunct="0">
              <a:spcBef>
                <a:spcPct val="0"/>
              </a:spcBef>
              <a:spcAft>
                <a:spcPct val="0"/>
              </a:spcAft>
              <a:buClrTx/>
              <a:buFont typeface="Arial" panose="020B0604020202020204" pitchFamily="34" charset="0"/>
              <a:buNone/>
            </a:pPr>
            <a:endParaRPr lang="pt-BR" altLang="gl-ES" sz="1600" dirty="0">
              <a:solidFill>
                <a:schemeClr val="tx1"/>
              </a:solidFill>
            </a:endParaRPr>
          </a:p>
          <a:p>
            <a:pPr marL="0" indent="0" eaLnBrk="0" fontAlgn="base" hangingPunct="0">
              <a:spcBef>
                <a:spcPct val="0"/>
              </a:spcBef>
              <a:spcAft>
                <a:spcPct val="0"/>
              </a:spcAft>
              <a:buClrTx/>
              <a:buFont typeface="Arial" panose="020B0604020202020204" pitchFamily="34" charset="0"/>
              <a:buNone/>
            </a:pPr>
            <a:r>
              <a:rPr lang="pt-BR" altLang="gl-ES" sz="1600" b="1" dirty="0">
                <a:solidFill>
                  <a:schemeClr val="tx1"/>
                </a:solidFill>
              </a:rPr>
              <a:t>4. Influencias emocionais e falta de </a:t>
            </a:r>
            <a:r>
              <a:rPr lang="pt-BR" altLang="gl-ES" sz="1600" b="1" dirty="0" err="1">
                <a:solidFill>
                  <a:schemeClr val="tx1"/>
                </a:solidFill>
              </a:rPr>
              <a:t>información</a:t>
            </a:r>
            <a:endParaRPr lang="pt-BR" altLang="gl-ES" sz="1600" b="1" dirty="0">
              <a:solidFill>
                <a:schemeClr val="tx1"/>
              </a:solidFill>
            </a:endParaRPr>
          </a:p>
          <a:p>
            <a:pPr marL="0" indent="0" eaLnBrk="0" fontAlgn="base" hangingPunct="0">
              <a:spcBef>
                <a:spcPct val="0"/>
              </a:spcBef>
              <a:spcAft>
                <a:spcPct val="0"/>
              </a:spcAft>
              <a:buClrTx/>
              <a:buFont typeface="Arial" panose="020B0604020202020204" pitchFamily="34" charset="0"/>
              <a:buNone/>
            </a:pPr>
            <a:r>
              <a:rPr lang="pt-BR" altLang="gl-ES" sz="1600" dirty="0">
                <a:solidFill>
                  <a:schemeClr val="tx1"/>
                </a:solidFill>
              </a:rPr>
              <a:t>As </a:t>
            </a:r>
            <a:r>
              <a:rPr lang="pt-BR" altLang="gl-ES" sz="1600" dirty="0" err="1">
                <a:solidFill>
                  <a:schemeClr val="tx1"/>
                </a:solidFill>
              </a:rPr>
              <a:t>decisións</a:t>
            </a:r>
            <a:r>
              <a:rPr lang="pt-BR" altLang="gl-ES" sz="1600" dirty="0">
                <a:solidFill>
                  <a:schemeClr val="tx1"/>
                </a:solidFill>
              </a:rPr>
              <a:t> de </a:t>
            </a:r>
            <a:r>
              <a:rPr lang="pt-BR" altLang="gl-ES" sz="1600" dirty="0" err="1">
                <a:solidFill>
                  <a:schemeClr val="tx1"/>
                </a:solidFill>
              </a:rPr>
              <a:t>inversión</a:t>
            </a:r>
            <a:r>
              <a:rPr lang="pt-BR" altLang="gl-ES" sz="1600" dirty="0">
                <a:solidFill>
                  <a:schemeClr val="tx1"/>
                </a:solidFill>
              </a:rPr>
              <a:t> </a:t>
            </a:r>
            <a:r>
              <a:rPr lang="pt-BR" altLang="gl-ES" sz="1600" dirty="0" err="1">
                <a:solidFill>
                  <a:schemeClr val="tx1"/>
                </a:solidFill>
              </a:rPr>
              <a:t>en</a:t>
            </a:r>
            <a:r>
              <a:rPr lang="pt-BR" altLang="gl-ES" sz="1600" dirty="0">
                <a:solidFill>
                  <a:schemeClr val="tx1"/>
                </a:solidFill>
              </a:rPr>
              <a:t> </a:t>
            </a:r>
            <a:r>
              <a:rPr lang="pt-BR" altLang="gl-ES" sz="1600" dirty="0" err="1">
                <a:solidFill>
                  <a:schemeClr val="tx1"/>
                </a:solidFill>
              </a:rPr>
              <a:t>criptoactivos</a:t>
            </a:r>
            <a:r>
              <a:rPr lang="pt-BR" altLang="gl-ES" sz="1600" dirty="0">
                <a:solidFill>
                  <a:schemeClr val="tx1"/>
                </a:solidFill>
              </a:rPr>
              <a:t> </a:t>
            </a:r>
            <a:r>
              <a:rPr lang="pt-BR" altLang="gl-ES" sz="1600" dirty="0" err="1">
                <a:solidFill>
                  <a:schemeClr val="tx1"/>
                </a:solidFill>
              </a:rPr>
              <a:t>adoitan</a:t>
            </a:r>
            <a:r>
              <a:rPr lang="pt-BR" altLang="gl-ES" sz="1600" dirty="0">
                <a:solidFill>
                  <a:schemeClr val="tx1"/>
                </a:solidFill>
              </a:rPr>
              <a:t> verse </a:t>
            </a:r>
            <a:r>
              <a:rPr lang="pt-BR" altLang="gl-ES" sz="1600" dirty="0" err="1">
                <a:solidFill>
                  <a:schemeClr val="tx1"/>
                </a:solidFill>
              </a:rPr>
              <a:t>afectadas</a:t>
            </a:r>
            <a:r>
              <a:rPr lang="pt-BR" altLang="gl-ES" sz="1600" dirty="0">
                <a:solidFill>
                  <a:schemeClr val="tx1"/>
                </a:solidFill>
              </a:rPr>
              <a:t> polo medo a perder oportunidades (FOMO, Fear </a:t>
            </a:r>
            <a:r>
              <a:rPr lang="pt-BR" altLang="gl-ES" sz="1600" dirty="0" err="1">
                <a:solidFill>
                  <a:schemeClr val="tx1"/>
                </a:solidFill>
              </a:rPr>
              <a:t>of</a:t>
            </a:r>
            <a:r>
              <a:rPr lang="pt-BR" altLang="gl-ES" sz="1600" dirty="0">
                <a:solidFill>
                  <a:schemeClr val="tx1"/>
                </a:solidFill>
              </a:rPr>
              <a:t> </a:t>
            </a:r>
            <a:r>
              <a:rPr lang="pt-BR" altLang="gl-ES" sz="1600" dirty="0" err="1">
                <a:solidFill>
                  <a:schemeClr val="tx1"/>
                </a:solidFill>
              </a:rPr>
              <a:t>Missing</a:t>
            </a:r>
            <a:r>
              <a:rPr lang="pt-BR" altLang="gl-ES" sz="1600" dirty="0">
                <a:solidFill>
                  <a:schemeClr val="tx1"/>
                </a:solidFill>
              </a:rPr>
              <a:t> Out) ou polo entusiasmo do mercado, levando a </a:t>
            </a:r>
            <a:r>
              <a:rPr lang="pt-BR" altLang="gl-ES" sz="1600" dirty="0" err="1">
                <a:solidFill>
                  <a:schemeClr val="tx1"/>
                </a:solidFill>
              </a:rPr>
              <a:t>inversións</a:t>
            </a:r>
            <a:r>
              <a:rPr lang="pt-BR" altLang="gl-ES" sz="1600" dirty="0">
                <a:solidFill>
                  <a:schemeClr val="tx1"/>
                </a:solidFill>
              </a:rPr>
              <a:t> impulsivas </a:t>
            </a:r>
            <a:r>
              <a:rPr lang="pt-BR" altLang="gl-ES" sz="1600" dirty="0" err="1">
                <a:solidFill>
                  <a:schemeClr val="tx1"/>
                </a:solidFill>
              </a:rPr>
              <a:t>sen</a:t>
            </a:r>
            <a:r>
              <a:rPr lang="pt-BR" altLang="gl-ES" sz="1600" dirty="0">
                <a:solidFill>
                  <a:schemeClr val="tx1"/>
                </a:solidFill>
              </a:rPr>
              <a:t> análise previa.</a:t>
            </a:r>
          </a:p>
          <a:p>
            <a:pPr marL="0" indent="0" eaLnBrk="0" fontAlgn="base" hangingPunct="0">
              <a:spcBef>
                <a:spcPct val="0"/>
              </a:spcBef>
              <a:spcAft>
                <a:spcPct val="0"/>
              </a:spcAft>
              <a:buClrTx/>
              <a:buFont typeface="Arial" panose="020B0604020202020204" pitchFamily="34" charset="0"/>
              <a:buNone/>
            </a:pPr>
            <a:endParaRPr lang="pt-BR" altLang="gl-ES" sz="1600" dirty="0">
              <a:solidFill>
                <a:schemeClr val="tx1"/>
              </a:solidFill>
            </a:endParaRPr>
          </a:p>
          <a:p>
            <a:pPr marL="0" indent="0" eaLnBrk="0" fontAlgn="base" hangingPunct="0">
              <a:spcBef>
                <a:spcPct val="0"/>
              </a:spcBef>
              <a:spcAft>
                <a:spcPct val="0"/>
              </a:spcAft>
              <a:buClrTx/>
              <a:buFont typeface="Arial" panose="020B0604020202020204" pitchFamily="34" charset="0"/>
              <a:buNone/>
            </a:pPr>
            <a:r>
              <a:rPr lang="pt-BR" altLang="gl-ES" sz="1600" b="1" dirty="0">
                <a:solidFill>
                  <a:schemeClr val="tx1"/>
                </a:solidFill>
              </a:rPr>
              <a:t>5. Risco de perda total do investimento</a:t>
            </a:r>
          </a:p>
          <a:p>
            <a:pPr marL="0" indent="0" eaLnBrk="0" fontAlgn="base" hangingPunct="0">
              <a:spcBef>
                <a:spcPct val="0"/>
              </a:spcBef>
              <a:spcAft>
                <a:spcPct val="0"/>
              </a:spcAft>
              <a:buClrTx/>
              <a:buFont typeface="Arial" panose="020B0604020202020204" pitchFamily="34" charset="0"/>
              <a:buNone/>
            </a:pPr>
            <a:r>
              <a:rPr lang="pt-BR" altLang="gl-ES" sz="1600" dirty="0">
                <a:solidFill>
                  <a:schemeClr val="tx1"/>
                </a:solidFill>
              </a:rPr>
              <a:t>Ao non estar respaldados por </a:t>
            </a:r>
            <a:r>
              <a:rPr lang="pt-BR" altLang="gl-ES" sz="1600" dirty="0" err="1">
                <a:solidFill>
                  <a:schemeClr val="tx1"/>
                </a:solidFill>
              </a:rPr>
              <a:t>activos</a:t>
            </a:r>
            <a:r>
              <a:rPr lang="pt-BR" altLang="gl-ES" sz="1600" dirty="0">
                <a:solidFill>
                  <a:schemeClr val="tx1"/>
                </a:solidFill>
              </a:rPr>
              <a:t> reais ou </a:t>
            </a:r>
            <a:r>
              <a:rPr lang="pt-BR" altLang="gl-ES" sz="1600" dirty="0" err="1">
                <a:solidFill>
                  <a:schemeClr val="tx1"/>
                </a:solidFill>
              </a:rPr>
              <a:t>gobernos</a:t>
            </a:r>
            <a:r>
              <a:rPr lang="pt-BR" altLang="gl-ES" sz="1600" dirty="0">
                <a:solidFill>
                  <a:schemeClr val="tx1"/>
                </a:solidFill>
              </a:rPr>
              <a:t>, moitas criptomoedas </a:t>
            </a:r>
            <a:r>
              <a:rPr lang="pt-BR" altLang="gl-ES" sz="1600" dirty="0" err="1">
                <a:solidFill>
                  <a:schemeClr val="tx1"/>
                </a:solidFill>
              </a:rPr>
              <a:t>poden</a:t>
            </a:r>
            <a:r>
              <a:rPr lang="pt-BR" altLang="gl-ES" sz="1600" dirty="0">
                <a:solidFill>
                  <a:schemeClr val="tx1"/>
                </a:solidFill>
              </a:rPr>
              <a:t> perder todo o seu valor se o mercado deixa de confiar nelas.</a:t>
            </a:r>
            <a:endParaRPr lang="gl-ES" altLang="gl-ES" sz="1600" dirty="0">
              <a:solidFill>
                <a:schemeClr val="tx1"/>
              </a:solidFill>
            </a:endParaRPr>
          </a:p>
        </p:txBody>
      </p:sp>
    </p:spTree>
    <p:extLst>
      <p:ext uri="{BB962C8B-B14F-4D97-AF65-F5344CB8AC3E}">
        <p14:creationId xmlns:p14="http://schemas.microsoft.com/office/powerpoint/2010/main" val="225522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err="1">
                <a:solidFill>
                  <a:srgbClr val="FFFFFF"/>
                </a:solidFill>
              </a:rPr>
              <a:t>endebedamento</a:t>
            </a:r>
            <a:endParaRPr lang="es-ES" sz="2400" dirty="0">
              <a:solidFill>
                <a:srgbClr val="FFFFFF"/>
              </a:solidFill>
            </a:endParaRPr>
          </a:p>
        </p:txBody>
      </p:sp>
      <p:graphicFrame>
        <p:nvGraphicFramePr>
          <p:cNvPr id="12" name="Marcador de contenido 3" descr="Escala de tiempo circular">
            <a:extLst>
              <a:ext uri="{FF2B5EF4-FFF2-40B4-BE49-F238E27FC236}">
                <a16:creationId xmlns:a16="http://schemas.microsoft.com/office/drawing/2014/main" id="{9472A840-E465-43FB-8B5F-6C6B0A0095C5}"/>
              </a:ext>
            </a:extLst>
          </p:cNvPr>
          <p:cNvGraphicFramePr>
            <a:graphicFrameLocks noGrp="1"/>
          </p:cNvGraphicFramePr>
          <p:nvPr>
            <p:ph idx="1"/>
            <p:extLst>
              <p:ext uri="{D42A27DB-BD31-4B8C-83A1-F6EECF244321}">
                <p14:modId xmlns:p14="http://schemas.microsoft.com/office/powerpoint/2010/main" val="2484941910"/>
              </p:ext>
            </p:extLst>
          </p:nvPr>
        </p:nvGraphicFramePr>
        <p:xfrm>
          <a:off x="5116788" y="499866"/>
          <a:ext cx="6887261" cy="6054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700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sz="2400" dirty="0" err="1">
                <a:solidFill>
                  <a:srgbClr val="FFFFFF"/>
                </a:solidFill>
              </a:rPr>
              <a:t>endebedamento</a:t>
            </a:r>
            <a:endParaRPr lang="es-ES" sz="2400" dirty="0">
              <a:solidFill>
                <a:srgbClr val="FFFFFF"/>
              </a:solidFill>
            </a:endParaRPr>
          </a:p>
        </p:txBody>
      </p:sp>
      <p:sp>
        <p:nvSpPr>
          <p:cNvPr id="8" name="Rectangle 1">
            <a:extLst>
              <a:ext uri="{FF2B5EF4-FFF2-40B4-BE49-F238E27FC236}">
                <a16:creationId xmlns:a16="http://schemas.microsoft.com/office/drawing/2014/main" id="{9A63B70A-55A3-4C9B-8AA9-A7696C7E32FC}"/>
              </a:ext>
            </a:extLst>
          </p:cNvPr>
          <p:cNvSpPr>
            <a:spLocks noGrp="1" noChangeArrowheads="1"/>
          </p:cNvSpPr>
          <p:nvPr>
            <p:ph idx="1"/>
          </p:nvPr>
        </p:nvSpPr>
        <p:spPr bwMode="auto">
          <a:xfrm>
            <a:off x="5086434" y="819184"/>
            <a:ext cx="6671733" cy="521963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gl-ES" altLang="gl-ES" sz="1600" dirty="0">
                <a:solidFill>
                  <a:schemeClr val="tx1"/>
                </a:solidFill>
              </a:rPr>
              <a:t>O endebedamento pode incrementarse rapidamente cando se utilizan descubertos bancarios ou créditos de fácil acceso con custos elevados. Un descuberto prodúcese cando se realiza un pago sen fondos suficientes na conta, o que pode xerar comisións elevadas e xuros moi altos. Pola súa parte, os créditos rápidos, aínda que poden parecer unha solución sinxela para cubrir gastos imprevistos, adoitan ter taxas de interese moi superiores ás doutros produtos financeiros, o que pode dificultar a súa devolución e levar a unha débeda crecente.  </a:t>
            </a:r>
          </a:p>
          <a:p>
            <a:pPr marL="0" marR="0" lvl="0" indent="0" algn="just" defTabSz="914400" rtl="0" eaLnBrk="0" fontAlgn="base" latinLnBrk="0" hangingPunct="0">
              <a:lnSpc>
                <a:spcPct val="150000"/>
              </a:lnSpc>
              <a:spcBef>
                <a:spcPct val="0"/>
              </a:spcBef>
              <a:spcAft>
                <a:spcPct val="0"/>
              </a:spcAft>
              <a:buClrTx/>
              <a:buSzTx/>
              <a:buFontTx/>
              <a:buNone/>
              <a:tabLst/>
            </a:pPr>
            <a:endParaRPr lang="gl-ES" altLang="gl-ES" sz="1600" dirty="0">
              <a:solidFill>
                <a:schemeClr val="tx1"/>
              </a:solidFill>
            </a:endParaRPr>
          </a:p>
          <a:p>
            <a:pPr marL="0" marR="0" lvl="0" indent="0" algn="just" defTabSz="914400" rtl="0" eaLnBrk="0" fontAlgn="base" latinLnBrk="0" hangingPunct="0">
              <a:lnSpc>
                <a:spcPct val="150000"/>
              </a:lnSpc>
              <a:spcBef>
                <a:spcPct val="0"/>
              </a:spcBef>
              <a:spcAft>
                <a:spcPct val="0"/>
              </a:spcAft>
              <a:buClrTx/>
              <a:buSzTx/>
              <a:buFontTx/>
              <a:buNone/>
              <a:tabLst/>
            </a:pPr>
            <a:r>
              <a:rPr lang="gl-ES" altLang="gl-ES" sz="1600" dirty="0">
                <a:solidFill>
                  <a:schemeClr val="tx1"/>
                </a:solidFill>
              </a:rPr>
              <a:t>Para evitar problemas financeiros, é fundamental avaliar a necesidade real do crédito, calcular o seu custo total e asegurarse de que se pode devolver dentro do prazo establecido. A planificación financeira e o consumo responsable son claves para evitar caer en situacións de endebedamento excesivo.</a:t>
            </a:r>
          </a:p>
        </p:txBody>
      </p:sp>
    </p:spTree>
    <p:extLst>
      <p:ext uri="{BB962C8B-B14F-4D97-AF65-F5344CB8AC3E}">
        <p14:creationId xmlns:p14="http://schemas.microsoft.com/office/powerpoint/2010/main" val="3165725168"/>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90C99F-ABF3-4FED-B5A3-5D1E68261DB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E95F751-6EE8-404A-B437-18DA1AADD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66865C-06EC-4791-9E67-38F3AD8FD6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1930</Words>
  <Application>Microsoft Office PowerPoint</Application>
  <PresentationFormat>Panorámica</PresentationFormat>
  <Paragraphs>128</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Gill Sans MT</vt:lpstr>
      <vt:lpstr>Paquete</vt:lpstr>
      <vt:lpstr>UD 4 RISCO E ENDEBEDAMENTO</vt:lpstr>
      <vt:lpstr>CONTIDOS DESTA UNIDADE</vt:lpstr>
      <vt:lpstr>RISCO DE OPERACIÓNS FINANCIEIRAS</vt:lpstr>
      <vt:lpstr>diversificación</vt:lpstr>
      <vt:lpstr>Estratexias de mitigación do risco</vt:lpstr>
      <vt:lpstr>PRODUTOS FINANCEIROS DE ALTO RISCO</vt:lpstr>
      <vt:lpstr>PERIGOS</vt:lpstr>
      <vt:lpstr>endebedamento</vt:lpstr>
      <vt:lpstr>endebedamento</vt:lpstr>
      <vt:lpstr>endebedamento</vt:lpstr>
      <vt:lpstr>endebedamento</vt:lpstr>
      <vt:lpstr>endebedamento</vt:lpstr>
      <vt:lpstr>CIBERSEGURIDADE</vt:lpstr>
      <vt:lpstr>CIBERSEGURIDADE</vt:lpstr>
      <vt:lpstr>CIBERSEGURIDADE</vt:lpstr>
      <vt:lpstr>ACTIVIDADES</vt:lpstr>
      <vt:lpstr>FIN UD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2019-05-13T12:02:12Z</dcterms:created>
  <dcterms:modified xsi:type="dcterms:W3CDTF">2025-03-24T18:01:24Z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