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77" r:id="rId8"/>
    <p:sldId id="261" r:id="rId9"/>
    <p:sldId id="262" r:id="rId10"/>
    <p:sldId id="263" r:id="rId11"/>
    <p:sldId id="264" r:id="rId12"/>
    <p:sldId id="265" r:id="rId13"/>
    <p:sldId id="266" r:id="rId14"/>
    <p:sldId id="278" r:id="rId15"/>
    <p:sldId id="279" r:id="rId16"/>
    <p:sldId id="267" r:id="rId17"/>
    <p:sldId id="268" r:id="rId18"/>
    <p:sldId id="280" r:id="rId19"/>
    <p:sldId id="281" r:id="rId20"/>
    <p:sldId id="282" r:id="rId21"/>
    <p:sldId id="269" r:id="rId22"/>
    <p:sldId id="283" r:id="rId23"/>
    <p:sldId id="284" r:id="rId24"/>
    <p:sldId id="271" r:id="rId25"/>
    <p:sldId id="274" r:id="rId26"/>
    <p:sldId id="275" r:id="rId27"/>
    <p:sldId id="276" r:id="rId28"/>
    <p:sldId id="273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Raleway" panose="020B0503030101060003" pitchFamily="34" charset="0"/>
      <p:regular r:id="rId35"/>
      <p:bold r:id="rId36"/>
      <p:italic r:id="rId37"/>
      <p:boldItalic r:id="rId38"/>
    </p:embeddedFont>
    <p:embeddedFont>
      <p:font typeface="Raleway Black" panose="020B0A03030101060003" pitchFamily="34" charset="0"/>
      <p:bold r:id="rId39"/>
      <p:boldItalic r:id="rId40"/>
    </p:embeddedFont>
    <p:embeddedFont>
      <p:font typeface="Raleway Light" panose="020B0403030101060003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366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860f4cd04e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860f4cd04e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0f4cd04e_2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0f4cd04e_2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860f4cd04e_2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2860f4cd04e_2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860f4cd04e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860f4cd04e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5565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860f4cd04e_2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2860f4cd04e_2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860f4cd04e_2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2860f4cd04e_2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860f4cd04e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2860f4cd04e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860f4cd04e_2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2860f4cd04e_2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860f4cd04e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860f4cd04e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076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860f4cd04e_2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2860f4cd04e_2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60f4cd04e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2860f4cd04e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860f4cd04e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2860f4cd04e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60f4cd04e_2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860f4cd04e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860f4cd04e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860f4cd04e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860f4cd04e_2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860f4cd04e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860f4cd04e_2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860f4cd04e_2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60f4cd04e_2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2860f4cd04e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860f4cd04e_2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860f4cd04e_2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0777" y="-933375"/>
            <a:ext cx="1982575" cy="192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6652" y="4134375"/>
            <a:ext cx="1982575" cy="192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0750" y="2985175"/>
            <a:ext cx="1512085" cy="16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0750" y="-151525"/>
            <a:ext cx="1512085" cy="16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3700" y="3807300"/>
            <a:ext cx="1512085" cy="16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3700" y="670600"/>
            <a:ext cx="1512085" cy="167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0475" y="3465450"/>
            <a:ext cx="1512085" cy="16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3" y="3067328"/>
            <a:ext cx="679475" cy="9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1671" y="178913"/>
            <a:ext cx="139062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34" name="Google Shape;3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71724" y="3501725"/>
            <a:ext cx="3237174" cy="314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38" name="Google Shape;3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7325" y="3461321"/>
            <a:ext cx="1856800" cy="205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5075" y="-464179"/>
            <a:ext cx="1856800" cy="2053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19424" y="3219850"/>
            <a:ext cx="3373975" cy="328032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44" name="Google Shape;4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246" y="-967062"/>
            <a:ext cx="139062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54" name="Google Shape;5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2425" y="216871"/>
            <a:ext cx="1856800" cy="205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8623" y="4230569"/>
            <a:ext cx="720475" cy="106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0825" y="3713224"/>
            <a:ext cx="548700" cy="811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59" name="Google Shape;5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xunta.gal/notas-de-prensa/-/nova/013286/xunta-aposta-por-modelo-mais-sostible-que-tenan-conta-intereses-dereitos-dos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youtu.be/rwp0Bx0awoE?si=pBkOaWcpXhXPtlUr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youtu.be/e2RmuPW9Vc4?si=7zi_yxwt74fC-4IC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/>
          <p:nvPr/>
        </p:nvSpPr>
        <p:spPr>
          <a:xfrm flipH="1">
            <a:off x="0" y="0"/>
            <a:ext cx="9144000" cy="6092190"/>
          </a:xfrm>
          <a:custGeom>
            <a:avLst/>
            <a:gdLst/>
            <a:ahLst/>
            <a:cxnLst/>
            <a:rect l="l" t="t" r="r" b="b"/>
            <a:pathLst>
              <a:path w="18288000" h="12184380" extrusionOk="0">
                <a:moveTo>
                  <a:pt x="18288000" y="0"/>
                </a:moveTo>
                <a:lnTo>
                  <a:pt x="0" y="0"/>
                </a:lnTo>
                <a:lnTo>
                  <a:pt x="0" y="12184380"/>
                </a:lnTo>
                <a:lnTo>
                  <a:pt x="18288000" y="1218438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/>
        </p:nvSpPr>
        <p:spPr>
          <a:xfrm rot="-5400000">
            <a:off x="-267725" y="3935539"/>
            <a:ext cx="1564150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 dirty="0">
                <a:solidFill>
                  <a:srgbClr val="FFFDFC"/>
                </a:solidFill>
                <a:latin typeface="Raleway Light"/>
                <a:ea typeface="Raleway Light"/>
                <a:cs typeface="Raleway Light"/>
                <a:sym typeface="Raleway Light"/>
              </a:rPr>
              <a:t>CULTURA FINANCEIRA</a:t>
            </a:r>
            <a:endParaRPr sz="700" dirty="0"/>
          </a:p>
        </p:txBody>
      </p:sp>
      <p:sp>
        <p:nvSpPr>
          <p:cNvPr id="142" name="Google Shape;142;p23"/>
          <p:cNvSpPr txBox="1"/>
          <p:nvPr/>
        </p:nvSpPr>
        <p:spPr>
          <a:xfrm>
            <a:off x="7519970" y="4438534"/>
            <a:ext cx="903014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 dirty="0">
                <a:solidFill>
                  <a:srgbClr val="FFFDFC"/>
                </a:solidFill>
                <a:latin typeface="Raleway Light"/>
                <a:ea typeface="Raleway Light"/>
                <a:cs typeface="Raleway Light"/>
                <a:sym typeface="Raleway Light"/>
              </a:rPr>
              <a:t>Índice</a:t>
            </a:r>
            <a:endParaRPr sz="700" dirty="0"/>
          </a:p>
        </p:txBody>
      </p:sp>
      <p:cxnSp>
        <p:nvCxnSpPr>
          <p:cNvPr id="143" name="Google Shape;143;p23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4" name="Google Shape;144;p23"/>
          <p:cNvCxnSpPr/>
          <p:nvPr/>
        </p:nvCxnSpPr>
        <p:spPr>
          <a:xfrm>
            <a:off x="8348726" y="4550511"/>
            <a:ext cx="280924" cy="0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45" name="Google Shape;145;p23"/>
          <p:cNvSpPr txBox="1"/>
          <p:nvPr/>
        </p:nvSpPr>
        <p:spPr>
          <a:xfrm>
            <a:off x="952418" y="438150"/>
            <a:ext cx="6177297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DFC"/>
                </a:solidFill>
                <a:latin typeface="Raleway Light"/>
                <a:sym typeface="Raleway Light"/>
              </a:rPr>
              <a:t>Unidade didáctica 6</a:t>
            </a:r>
            <a:endParaRPr sz="700" dirty="0"/>
          </a:p>
        </p:txBody>
      </p:sp>
      <p:sp>
        <p:nvSpPr>
          <p:cNvPr id="146" name="Google Shape;146;p23"/>
          <p:cNvSpPr txBox="1"/>
          <p:nvPr/>
        </p:nvSpPr>
        <p:spPr>
          <a:xfrm>
            <a:off x="952426" y="1076800"/>
            <a:ext cx="6819973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Raleway Black"/>
                <a:ea typeface="Raleway Black"/>
                <a:cs typeface="Raleway Black"/>
                <a:sym typeface="Raleway Black"/>
              </a:rPr>
              <a:t>Consumo verde e sustentable</a:t>
            </a:r>
            <a:endParaRPr sz="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28396"/>
            <a:ext cx="9144003" cy="5143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p31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31"/>
          <p:cNvCxnSpPr/>
          <p:nvPr/>
        </p:nvCxnSpPr>
        <p:spPr>
          <a:xfrm>
            <a:off x="6080076" y="-1619555"/>
            <a:ext cx="0" cy="7025419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9" name="Google Shape;249;p31"/>
          <p:cNvSpPr/>
          <p:nvPr/>
        </p:nvSpPr>
        <p:spPr>
          <a:xfrm>
            <a:off x="5879320" y="529551"/>
            <a:ext cx="401513" cy="394943"/>
          </a:xfrm>
          <a:custGeom>
            <a:avLst/>
            <a:gdLst/>
            <a:ahLst/>
            <a:cxnLst/>
            <a:rect l="l" t="t" r="r" b="b"/>
            <a:pathLst>
              <a:path w="803025" h="789885" extrusionOk="0">
                <a:moveTo>
                  <a:pt x="0" y="0"/>
                </a:moveTo>
                <a:lnTo>
                  <a:pt x="803025" y="0"/>
                </a:lnTo>
                <a:lnTo>
                  <a:pt x="803025" y="789885"/>
                </a:lnTo>
                <a:lnTo>
                  <a:pt x="0" y="789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0" name="Google Shape;250;p31"/>
          <p:cNvSpPr/>
          <p:nvPr/>
        </p:nvSpPr>
        <p:spPr>
          <a:xfrm>
            <a:off x="5879320" y="1652906"/>
            <a:ext cx="401513" cy="394942"/>
          </a:xfrm>
          <a:custGeom>
            <a:avLst/>
            <a:gdLst/>
            <a:ahLst/>
            <a:cxnLst/>
            <a:rect l="l" t="t" r="r" b="b"/>
            <a:pathLst>
              <a:path w="803025" h="789885" extrusionOk="0">
                <a:moveTo>
                  <a:pt x="0" y="0"/>
                </a:moveTo>
                <a:lnTo>
                  <a:pt x="803025" y="0"/>
                </a:lnTo>
                <a:lnTo>
                  <a:pt x="803025" y="789885"/>
                </a:lnTo>
                <a:lnTo>
                  <a:pt x="0" y="789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1" name="Google Shape;251;p31"/>
          <p:cNvSpPr/>
          <p:nvPr/>
        </p:nvSpPr>
        <p:spPr>
          <a:xfrm>
            <a:off x="5879320" y="2776261"/>
            <a:ext cx="401513" cy="394942"/>
          </a:xfrm>
          <a:custGeom>
            <a:avLst/>
            <a:gdLst/>
            <a:ahLst/>
            <a:cxnLst/>
            <a:rect l="l" t="t" r="r" b="b"/>
            <a:pathLst>
              <a:path w="803025" h="789885" extrusionOk="0">
                <a:moveTo>
                  <a:pt x="0" y="0"/>
                </a:moveTo>
                <a:lnTo>
                  <a:pt x="803025" y="0"/>
                </a:lnTo>
                <a:lnTo>
                  <a:pt x="803025" y="789885"/>
                </a:lnTo>
                <a:lnTo>
                  <a:pt x="0" y="789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2" name="Google Shape;252;p31"/>
          <p:cNvSpPr/>
          <p:nvPr/>
        </p:nvSpPr>
        <p:spPr>
          <a:xfrm>
            <a:off x="5879320" y="3899616"/>
            <a:ext cx="401513" cy="394943"/>
          </a:xfrm>
          <a:custGeom>
            <a:avLst/>
            <a:gdLst/>
            <a:ahLst/>
            <a:cxnLst/>
            <a:rect l="l" t="t" r="r" b="b"/>
            <a:pathLst>
              <a:path w="803025" h="789885" extrusionOk="0">
                <a:moveTo>
                  <a:pt x="0" y="0"/>
                </a:moveTo>
                <a:lnTo>
                  <a:pt x="803025" y="0"/>
                </a:lnTo>
                <a:lnTo>
                  <a:pt x="803025" y="789885"/>
                </a:lnTo>
                <a:lnTo>
                  <a:pt x="0" y="789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3" name="Google Shape;253;p31"/>
          <p:cNvSpPr txBox="1"/>
          <p:nvPr/>
        </p:nvSpPr>
        <p:spPr>
          <a:xfrm>
            <a:off x="952419" y="561488"/>
            <a:ext cx="4117096" cy="121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i="0" u="none" strike="noStrike" cap="none" dirty="0" err="1">
                <a:solidFill>
                  <a:srgbClr val="FFFDFC"/>
                </a:solidFill>
                <a:latin typeface="Raleway Black"/>
                <a:ea typeface="Raleway Black"/>
                <a:cs typeface="Raleway Black"/>
                <a:sym typeface="Raleway Black"/>
              </a:rPr>
              <a:t>Actividade</a:t>
            </a:r>
            <a:endParaRPr sz="700" dirty="0"/>
          </a:p>
          <a:p>
            <a:pPr>
              <a:lnSpc>
                <a:spcPct val="129000"/>
              </a:lnSpc>
            </a:pPr>
            <a:r>
              <a:rPr lang="gl-ES" sz="1800" dirty="0">
                <a:solidFill>
                  <a:srgbClr val="FFFDFC"/>
                </a:solidFill>
                <a:latin typeface="Raleway"/>
                <a:sym typeface="Raleway Black"/>
              </a:rPr>
              <a:t>Estudo de casos</a:t>
            </a:r>
            <a:endParaRPr lang="gl-ES" sz="1800" dirty="0">
              <a:solidFill>
                <a:srgbClr val="FFFDFC"/>
              </a:solidFill>
              <a:latin typeface="Raleway"/>
            </a:endParaRPr>
          </a:p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grpSp>
        <p:nvGrpSpPr>
          <p:cNvPr id="254" name="Google Shape;254;p31"/>
          <p:cNvGrpSpPr/>
          <p:nvPr/>
        </p:nvGrpSpPr>
        <p:grpSpPr>
          <a:xfrm>
            <a:off x="6402672" y="581729"/>
            <a:ext cx="1897239" cy="771453"/>
            <a:chOff x="0" y="-47625"/>
            <a:chExt cx="5059304" cy="2057209"/>
          </a:xfrm>
        </p:grpSpPr>
        <p:sp>
          <p:nvSpPr>
            <p:cNvPr id="255" name="Google Shape;255;p31"/>
            <p:cNvSpPr txBox="1"/>
            <p:nvPr/>
          </p:nvSpPr>
          <p:spPr>
            <a:xfrm>
              <a:off x="0" y="-47625"/>
              <a:ext cx="5059304" cy="631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ROUPA</a:t>
              </a:r>
              <a:endParaRPr sz="700" dirty="0"/>
            </a:p>
          </p:txBody>
        </p:sp>
        <p:sp>
          <p:nvSpPr>
            <p:cNvPr id="256" name="Google Shape;256;p31"/>
            <p:cNvSpPr txBox="1"/>
            <p:nvPr/>
          </p:nvSpPr>
          <p:spPr>
            <a:xfrm>
              <a:off x="0" y="860551"/>
              <a:ext cx="4408099" cy="1149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-Residudos, condicións de traballo.</a:t>
              </a:r>
              <a:endParaRPr sz="700" dirty="0"/>
            </a:p>
          </p:txBody>
        </p:sp>
      </p:grpSp>
      <p:grpSp>
        <p:nvGrpSpPr>
          <p:cNvPr id="257" name="Google Shape;257;p31"/>
          <p:cNvGrpSpPr/>
          <p:nvPr/>
        </p:nvGrpSpPr>
        <p:grpSpPr>
          <a:xfrm>
            <a:off x="6402672" y="2834896"/>
            <a:ext cx="1897239" cy="771453"/>
            <a:chOff x="0" y="-47625"/>
            <a:chExt cx="5059304" cy="2057209"/>
          </a:xfrm>
        </p:grpSpPr>
        <p:sp>
          <p:nvSpPr>
            <p:cNvPr id="258" name="Google Shape;258;p31"/>
            <p:cNvSpPr txBox="1"/>
            <p:nvPr/>
          </p:nvSpPr>
          <p:spPr>
            <a:xfrm>
              <a:off x="0" y="-47625"/>
              <a:ext cx="5059304" cy="631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COMIDA EMBASADA</a:t>
              </a:r>
              <a:endParaRPr sz="700" dirty="0"/>
            </a:p>
          </p:txBody>
        </p:sp>
        <p:sp>
          <p:nvSpPr>
            <p:cNvPr id="259" name="Google Shape;259;p31"/>
            <p:cNvSpPr txBox="1"/>
            <p:nvPr/>
          </p:nvSpPr>
          <p:spPr>
            <a:xfrm>
              <a:off x="0" y="860551"/>
              <a:ext cx="4408099" cy="1149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Produción masiva, macrogranxas…</a:t>
              </a:r>
              <a:endParaRPr sz="700" dirty="0"/>
            </a:p>
          </p:txBody>
        </p:sp>
      </p:grpSp>
      <p:grpSp>
        <p:nvGrpSpPr>
          <p:cNvPr id="260" name="Google Shape;260;p31"/>
          <p:cNvGrpSpPr/>
          <p:nvPr/>
        </p:nvGrpSpPr>
        <p:grpSpPr>
          <a:xfrm>
            <a:off x="6402672" y="1708312"/>
            <a:ext cx="1897239" cy="986897"/>
            <a:chOff x="0" y="-47625"/>
            <a:chExt cx="5059304" cy="2631726"/>
          </a:xfrm>
        </p:grpSpPr>
        <p:sp>
          <p:nvSpPr>
            <p:cNvPr id="261" name="Google Shape;261;p31"/>
            <p:cNvSpPr txBox="1"/>
            <p:nvPr/>
          </p:nvSpPr>
          <p:spPr>
            <a:xfrm>
              <a:off x="0" y="-47625"/>
              <a:ext cx="5059304" cy="631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MÓBILES</a:t>
              </a:r>
              <a:endParaRPr sz="700" dirty="0"/>
            </a:p>
          </p:txBody>
        </p:sp>
        <p:sp>
          <p:nvSpPr>
            <p:cNvPr id="262" name="Google Shape;262;p31"/>
            <p:cNvSpPr txBox="1"/>
            <p:nvPr/>
          </p:nvSpPr>
          <p:spPr>
            <a:xfrm>
              <a:off x="0" y="860551"/>
              <a:ext cx="4408099" cy="172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Minas de litio, proecsamento dos residuos, terras raras…</a:t>
              </a:r>
              <a:endParaRPr sz="700" dirty="0"/>
            </a:p>
          </p:txBody>
        </p:sp>
      </p:grpSp>
      <p:grpSp>
        <p:nvGrpSpPr>
          <p:cNvPr id="263" name="Google Shape;263;p31"/>
          <p:cNvGrpSpPr/>
          <p:nvPr/>
        </p:nvGrpSpPr>
        <p:grpSpPr>
          <a:xfrm>
            <a:off x="6402672" y="3961480"/>
            <a:ext cx="1897239" cy="771453"/>
            <a:chOff x="0" y="-47625"/>
            <a:chExt cx="5059304" cy="2057209"/>
          </a:xfrm>
        </p:grpSpPr>
        <p:sp>
          <p:nvSpPr>
            <p:cNvPr id="264" name="Google Shape;264;p31"/>
            <p:cNvSpPr txBox="1"/>
            <p:nvPr/>
          </p:nvSpPr>
          <p:spPr>
            <a:xfrm>
              <a:off x="0" y="-47625"/>
              <a:ext cx="5059304" cy="631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PLÁSTICOS</a:t>
              </a:r>
              <a:endParaRPr sz="700" dirty="0"/>
            </a:p>
          </p:txBody>
        </p:sp>
        <p:sp>
          <p:nvSpPr>
            <p:cNvPr id="265" name="Google Shape;265;p31"/>
            <p:cNvSpPr txBox="1"/>
            <p:nvPr/>
          </p:nvSpPr>
          <p:spPr>
            <a:xfrm>
              <a:off x="0" y="860551"/>
              <a:ext cx="4408099" cy="1149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gl-ES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R</a:t>
              </a:r>
              <a:r>
                <a:rPr lang="en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eutilización, reciclaxe, tempo en degradarse… </a:t>
              </a:r>
              <a:endParaRPr sz="700" dirty="0"/>
            </a:p>
          </p:txBody>
        </p:sp>
      </p:grpSp>
      <p:sp>
        <p:nvSpPr>
          <p:cNvPr id="24" name="Google Shape;256;p31">
            <a:extLst>
              <a:ext uri="{FF2B5EF4-FFF2-40B4-BE49-F238E27FC236}">
                <a16:creationId xmlns:a16="http://schemas.microsoft.com/office/drawing/2014/main" id="{95E59E3B-ED10-4A04-8406-4EEF53C8FC32}"/>
              </a:ext>
            </a:extLst>
          </p:cNvPr>
          <p:cNvSpPr txBox="1"/>
          <p:nvPr/>
        </p:nvSpPr>
        <p:spPr>
          <a:xfrm>
            <a:off x="952419" y="1699043"/>
            <a:ext cx="217639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Analiza as consecuencias dun consumo excesivo dos seguintes produtos e cómo afecta ao ecosistema, a xeopolítica, as nosas vidas…</a:t>
            </a:r>
            <a:endParaRPr sz="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483" y="678263"/>
            <a:ext cx="1390629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7400" y="1822725"/>
            <a:ext cx="2029400" cy="281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9046" y="2657088"/>
            <a:ext cx="1390629" cy="205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32"/>
          <p:cNvGrpSpPr/>
          <p:nvPr/>
        </p:nvGrpSpPr>
        <p:grpSpPr>
          <a:xfrm>
            <a:off x="4781550" y="553603"/>
            <a:ext cx="3848100" cy="3176344"/>
            <a:chOff x="0" y="-1912032"/>
            <a:chExt cx="10261600" cy="8470252"/>
          </a:xfrm>
        </p:grpSpPr>
        <p:sp>
          <p:nvSpPr>
            <p:cNvPr id="274" name="Google Shape;274;p32"/>
            <p:cNvSpPr txBox="1"/>
            <p:nvPr/>
          </p:nvSpPr>
          <p:spPr>
            <a:xfrm>
              <a:off x="0" y="-1912032"/>
              <a:ext cx="10261600" cy="3811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Consumo de </a:t>
              </a:r>
              <a:r>
                <a:rPr lang="en" sz="3600" b="0" i="0" u="none" strike="noStrike" cap="none" dirty="0">
                  <a:solidFill>
                    <a:srgbClr val="FFFDFC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recursos</a:t>
              </a:r>
              <a:endParaRPr sz="700" dirty="0"/>
            </a:p>
          </p:txBody>
        </p:sp>
        <p:sp>
          <p:nvSpPr>
            <p:cNvPr id="275" name="Google Shape;275;p32"/>
            <p:cNvSpPr txBox="1"/>
            <p:nvPr/>
          </p:nvSpPr>
          <p:spPr>
            <a:xfrm>
              <a:off x="0" y="5926252"/>
              <a:ext cx="7323504" cy="631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 b="1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Análise crítica de </a:t>
              </a:r>
              <a:r>
                <a:rPr lang="pt-BR" sz="1100" b="1" i="0" u="none" strike="noStrike" cap="none" dirty="0" err="1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cadeas</a:t>
              </a:r>
              <a:r>
                <a:rPr lang="pt-BR" sz="1100" b="1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 de subministro.</a:t>
              </a:r>
              <a:endParaRPr lang="en-US" sz="700" dirty="0"/>
            </a:p>
          </p:txBody>
        </p:sp>
        <p:sp>
          <p:nvSpPr>
            <p:cNvPr id="276" name="Google Shape;276;p32"/>
            <p:cNvSpPr txBox="1"/>
            <p:nvPr/>
          </p:nvSpPr>
          <p:spPr>
            <a:xfrm>
              <a:off x="0" y="2358398"/>
              <a:ext cx="7323504" cy="1149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Procesos de </a:t>
              </a:r>
              <a:r>
                <a:rPr lang="es-ES" sz="1000" b="0" i="0" u="none" strike="noStrike" cap="none" dirty="0" err="1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produción</a:t>
              </a:r>
              <a:r>
                <a:rPr lang="es-ES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, distribución e consumo.</a:t>
              </a:r>
              <a:endParaRPr sz="700" dirty="0"/>
            </a:p>
          </p:txBody>
        </p:sp>
      </p:grpSp>
      <p:cxnSp>
        <p:nvCxnSpPr>
          <p:cNvPr id="278" name="Google Shape;278;p32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/>
          <p:nvPr/>
        </p:nvSpPr>
        <p:spPr>
          <a:xfrm>
            <a:off x="1403070" y="1891087"/>
            <a:ext cx="3585025" cy="2738063"/>
          </a:xfrm>
          <a:custGeom>
            <a:avLst/>
            <a:gdLst/>
            <a:ahLst/>
            <a:cxnLst/>
            <a:rect l="l" t="t" r="r" b="b"/>
            <a:pathLst>
              <a:path w="7170050" h="5476126" extrusionOk="0">
                <a:moveTo>
                  <a:pt x="0" y="0"/>
                </a:moveTo>
                <a:lnTo>
                  <a:pt x="7170050" y="0"/>
                </a:lnTo>
                <a:lnTo>
                  <a:pt x="7170050" y="5476126"/>
                </a:lnTo>
                <a:lnTo>
                  <a:pt x="0" y="5476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84" name="Google Shape;28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6688" y="1975250"/>
            <a:ext cx="3413026" cy="181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9112" y="-283679"/>
            <a:ext cx="1856800" cy="205325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3"/>
          <p:cNvSpPr txBox="1"/>
          <p:nvPr/>
        </p:nvSpPr>
        <p:spPr>
          <a:xfrm>
            <a:off x="670489" y="397957"/>
            <a:ext cx="4243729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32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01 Etiquetado verde</a:t>
            </a:r>
            <a:endParaRPr sz="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 u="none" strike="noStrike" cap="none" dirty="0">
                <a:solidFill>
                  <a:srgbClr val="FFFDFC"/>
                </a:solidFill>
                <a:latin typeface="Raleway Black"/>
                <a:ea typeface="Raleway Black"/>
                <a:cs typeface="Raleway Black"/>
                <a:sym typeface="Raleway Black"/>
              </a:rPr>
              <a:t>Certificados de sustentabilidade</a:t>
            </a:r>
            <a:endParaRPr sz="400" dirty="0"/>
          </a:p>
        </p:txBody>
      </p:sp>
      <p:sp>
        <p:nvSpPr>
          <p:cNvPr id="288" name="Google Shape;288;p33"/>
          <p:cNvSpPr txBox="1"/>
          <p:nvPr/>
        </p:nvSpPr>
        <p:spPr>
          <a:xfrm>
            <a:off x="5856274" y="1232926"/>
            <a:ext cx="1935376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Que significan as etiquetas ecolóxicas Fairtrade, ecoetiquetas?</a:t>
            </a:r>
            <a:endParaRPr sz="700" dirty="0"/>
          </a:p>
        </p:txBody>
      </p:sp>
      <p:grpSp>
        <p:nvGrpSpPr>
          <p:cNvPr id="293" name="Google Shape;293;p33"/>
          <p:cNvGrpSpPr/>
          <p:nvPr/>
        </p:nvGrpSpPr>
        <p:grpSpPr>
          <a:xfrm>
            <a:off x="5856274" y="2896816"/>
            <a:ext cx="2849776" cy="949125"/>
            <a:chOff x="0" y="-47625"/>
            <a:chExt cx="7599403" cy="2531002"/>
          </a:xfrm>
        </p:grpSpPr>
        <p:sp>
          <p:nvSpPr>
            <p:cNvPr id="294" name="Google Shape;294;p33"/>
            <p:cNvSpPr txBox="1"/>
            <p:nvPr/>
          </p:nvSpPr>
          <p:spPr>
            <a:xfrm>
              <a:off x="0" y="-47625"/>
              <a:ext cx="5161003" cy="631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ACTIVIDADES</a:t>
              </a:r>
              <a:endParaRPr sz="700" dirty="0"/>
            </a:p>
          </p:txBody>
        </p:sp>
        <p:sp>
          <p:nvSpPr>
            <p:cNvPr id="295" name="Google Shape;295;p33"/>
            <p:cNvSpPr txBox="1"/>
            <p:nvPr/>
          </p:nvSpPr>
          <p:spPr>
            <a:xfrm>
              <a:off x="0" y="759826"/>
              <a:ext cx="7599403" cy="1723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71450" marR="0" lvl="1" indent="-17145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B</a:t>
              </a:r>
              <a:r>
                <a:rPr lang="en" sz="1000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usca e analiza etiquetas en productos reais (roupa, comida, tecnoloxía?</a:t>
              </a:r>
              <a:r>
                <a:rPr lang="en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</a:p>
            <a:p>
              <a:pPr marL="171450" marR="0" lvl="1" indent="-17145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" sz="1000" dirty="0">
                  <a:solidFill>
                    <a:srgbClr val="FFFDFC"/>
                  </a:solidFill>
                  <a:latin typeface="Raleway"/>
                  <a:sym typeface="Raleway"/>
                </a:rPr>
                <a:t>Analiza un produto con etiquetado sostible</a:t>
              </a:r>
              <a:endParaRPr sz="700" dirty="0"/>
            </a:p>
          </p:txBody>
        </p:sp>
      </p:grpSp>
      <p:cxnSp>
        <p:nvCxnSpPr>
          <p:cNvPr id="300" name="Google Shape;300;p33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7A95C2E-C804-4C64-8458-5CFE65238770}"/>
              </a:ext>
            </a:extLst>
          </p:cNvPr>
          <p:cNvSpPr txBox="1"/>
          <p:nvPr/>
        </p:nvSpPr>
        <p:spPr>
          <a:xfrm>
            <a:off x="5383160" y="4086730"/>
            <a:ext cx="39763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900" dirty="0"/>
          </a:p>
          <a:p>
            <a:r>
              <a:rPr lang="es-ES" sz="900" dirty="0">
                <a:hlinkClick r:id="rId6"/>
              </a:rPr>
              <a:t>https://www.xunta.gal/notas-de-prensa/-/nova/013286/xunta-aposta-por-modelo-mais-sostible-que-tenan-conta-intereses-dereitos-dos</a:t>
            </a:r>
            <a:endParaRPr lang="es-ES" sz="900" dirty="0"/>
          </a:p>
          <a:p>
            <a:endParaRPr lang="es-E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DD3FD7-253D-49F6-8DC6-B134617A5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Etiquetado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141F4AD-CD13-4728-B6B8-A62A2AEE8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2556861" cy="3416400"/>
          </a:xfrm>
        </p:spPr>
        <p:txBody>
          <a:bodyPr>
            <a:normAutofit fontScale="77500" lnSpcReduction="20000"/>
          </a:bodyPr>
          <a:lstStyle/>
          <a:p>
            <a:pPr marL="139700" indent="0">
              <a:buNone/>
            </a:pPr>
            <a:r>
              <a:rPr lang="gl-ES" b="1" u="sng" dirty="0"/>
              <a:t>Etiquetado verde ou ecolóxico</a:t>
            </a:r>
          </a:p>
          <a:p>
            <a:pPr marL="139700" indent="0">
              <a:buNone/>
            </a:pPr>
            <a:endParaRPr lang="gl-ES" b="1" u="sng" dirty="0"/>
          </a:p>
          <a:p>
            <a:pPr marL="139700" indent="0">
              <a:buNone/>
            </a:pPr>
            <a:r>
              <a:rPr lang="gl-ES" b="0" dirty="0"/>
              <a:t>Indica que un produto foi elaborado respectando o medio ambiente, tanto na súa produción como no seu transporte ou embalaxe. Algúns exemplos:</a:t>
            </a:r>
          </a:p>
          <a:p>
            <a:pPr marL="139700" indent="0">
              <a:buNone/>
            </a:pPr>
            <a:endParaRPr lang="gl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gl-ES" dirty="0"/>
              <a:t>EU </a:t>
            </a:r>
            <a:r>
              <a:rPr lang="gl-ES" dirty="0" err="1"/>
              <a:t>Ecolabel</a:t>
            </a:r>
            <a:r>
              <a:rPr lang="gl-ES" dirty="0"/>
              <a:t> (Flor Europea): </a:t>
            </a:r>
            <a:r>
              <a:rPr lang="gl-ES" b="0" dirty="0"/>
              <a:t>etiqueta oficial da Unión Europea que certifica un impacto ambiental reducido.</a:t>
            </a:r>
          </a:p>
          <a:p>
            <a:pPr>
              <a:buFont typeface="Arial" panose="020B0604020202020204" pitchFamily="34" charset="0"/>
              <a:buChar char="•"/>
            </a:pPr>
            <a:endParaRPr lang="gl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gl-ES" dirty="0"/>
              <a:t>Agricultura ecolóxica </a:t>
            </a:r>
            <a:r>
              <a:rPr lang="gl-ES" b="0" dirty="0"/>
              <a:t>(selo da UE): indica que un alimento se produciu sen </a:t>
            </a:r>
            <a:r>
              <a:rPr lang="gl-ES" b="0" dirty="0" err="1"/>
              <a:t>pesticidas</a:t>
            </a:r>
            <a:r>
              <a:rPr lang="gl-ES" b="0" dirty="0"/>
              <a:t> nin fertilizantes químicos, e respectando o benestar animal.</a:t>
            </a:r>
          </a:p>
          <a:p>
            <a:pPr marL="139700" indent="0">
              <a:buNone/>
            </a:pPr>
            <a:endParaRPr lang="es-ES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08E44FD-3E75-40CA-AE1D-3807D4DF9F7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95329" y="1152475"/>
            <a:ext cx="2881007" cy="3416400"/>
          </a:xfrm>
        </p:spPr>
        <p:txBody>
          <a:bodyPr>
            <a:normAutofit lnSpcReduction="10000"/>
          </a:bodyPr>
          <a:lstStyle/>
          <a:p>
            <a:pPr marL="139700" indent="0">
              <a:buNone/>
            </a:pPr>
            <a:r>
              <a:rPr lang="pt-BR" sz="1100" b="1" u="sng" dirty="0"/>
              <a:t>Etiquetado de sustentabilidade</a:t>
            </a:r>
          </a:p>
          <a:p>
            <a:pPr marL="139700" indent="0">
              <a:buNone/>
            </a:pPr>
            <a:endParaRPr lang="pt-BR" sz="1100" dirty="0"/>
          </a:p>
          <a:p>
            <a:pPr marL="139700" indent="0">
              <a:buNone/>
            </a:pPr>
            <a:r>
              <a:rPr lang="pt-BR" sz="1100" b="0" dirty="0"/>
              <a:t>Este tipo de etiquetas </a:t>
            </a:r>
            <a:r>
              <a:rPr lang="pt-BR" sz="1100" b="0" dirty="0" err="1"/>
              <a:t>teñen</a:t>
            </a:r>
            <a:r>
              <a:rPr lang="pt-BR" sz="1100" b="0" dirty="0"/>
              <a:t> </a:t>
            </a:r>
            <a:r>
              <a:rPr lang="pt-BR" sz="1100" b="0" dirty="0" err="1"/>
              <a:t>en</a:t>
            </a:r>
            <a:r>
              <a:rPr lang="pt-BR" sz="1100" b="0" dirty="0"/>
              <a:t> conta non só os aspectos ambientais, </a:t>
            </a:r>
            <a:r>
              <a:rPr lang="pt-BR" sz="1100" b="0" dirty="0" err="1"/>
              <a:t>senón</a:t>
            </a:r>
            <a:r>
              <a:rPr lang="pt-BR" sz="1100" b="0" dirty="0"/>
              <a:t> </a:t>
            </a:r>
            <a:r>
              <a:rPr lang="pt-BR" sz="1100" b="0" dirty="0" err="1"/>
              <a:t>tamén</a:t>
            </a:r>
            <a:r>
              <a:rPr lang="pt-BR" sz="1100" b="0" dirty="0"/>
              <a:t> os sociais e económicos. </a:t>
            </a:r>
            <a:r>
              <a:rPr lang="pt-BR" sz="1100" b="0" dirty="0" err="1"/>
              <a:t>Algúns</a:t>
            </a:r>
            <a:r>
              <a:rPr lang="pt-BR" sz="1100" b="0" dirty="0"/>
              <a:t> exemplos:</a:t>
            </a:r>
          </a:p>
          <a:p>
            <a:pPr marL="139700" indent="0">
              <a:buNone/>
            </a:pPr>
            <a:endParaRPr lang="pt-BR" sz="1100" b="0" dirty="0"/>
          </a:p>
          <a:p>
            <a:r>
              <a:rPr lang="pt-BR" sz="1100" b="0" dirty="0" err="1"/>
              <a:t>Fairtrade</a:t>
            </a:r>
            <a:r>
              <a:rPr lang="pt-BR" sz="1100" b="0" dirty="0"/>
              <a:t> (Comercio </a:t>
            </a:r>
            <a:r>
              <a:rPr lang="pt-BR" sz="1100" b="0" dirty="0" err="1"/>
              <a:t>Xusto</a:t>
            </a:r>
            <a:r>
              <a:rPr lang="pt-BR" sz="1100" b="0" dirty="0"/>
              <a:t>): garante que os produtores </a:t>
            </a:r>
            <a:r>
              <a:rPr lang="pt-BR" sz="1100" b="0" dirty="0" err="1"/>
              <a:t>recibiron</a:t>
            </a:r>
            <a:r>
              <a:rPr lang="pt-BR" sz="1100" b="0" dirty="0"/>
              <a:t> </a:t>
            </a:r>
            <a:r>
              <a:rPr lang="pt-BR" sz="1100" b="0" dirty="0" err="1"/>
              <a:t>un</a:t>
            </a:r>
            <a:r>
              <a:rPr lang="pt-BR" sz="1100" b="0" dirty="0"/>
              <a:t> salario digno e que se </a:t>
            </a:r>
            <a:r>
              <a:rPr lang="pt-BR" sz="1100" b="0" dirty="0" err="1"/>
              <a:t>respectaron</a:t>
            </a:r>
            <a:r>
              <a:rPr lang="pt-BR" sz="1100" b="0" dirty="0"/>
              <a:t> os seus </a:t>
            </a:r>
            <a:r>
              <a:rPr lang="pt-BR" sz="1100" b="0" dirty="0" err="1"/>
              <a:t>dereitos</a:t>
            </a:r>
            <a:r>
              <a:rPr lang="pt-BR" sz="1100" b="0" dirty="0"/>
              <a:t> laborais.</a:t>
            </a:r>
          </a:p>
          <a:p>
            <a:endParaRPr lang="pt-BR" sz="1100" b="0" dirty="0"/>
          </a:p>
          <a:p>
            <a:r>
              <a:rPr lang="pt-BR" sz="1100" b="0" dirty="0"/>
              <a:t>FSC (Forest </a:t>
            </a:r>
            <a:r>
              <a:rPr lang="pt-BR" sz="1100" b="0" dirty="0" err="1"/>
              <a:t>Stewardship</a:t>
            </a:r>
            <a:r>
              <a:rPr lang="pt-BR" sz="1100" b="0" dirty="0"/>
              <a:t> </a:t>
            </a:r>
            <a:r>
              <a:rPr lang="pt-BR" sz="1100" b="0" dirty="0" err="1"/>
              <a:t>Council</a:t>
            </a:r>
            <a:r>
              <a:rPr lang="pt-BR" sz="1100" b="0" dirty="0"/>
              <a:t>): indica que a madeira ou papel </a:t>
            </a:r>
            <a:r>
              <a:rPr lang="pt-BR" sz="1100" b="0" dirty="0" err="1"/>
              <a:t>proceden</a:t>
            </a:r>
            <a:r>
              <a:rPr lang="pt-BR" sz="1100" b="0" dirty="0"/>
              <a:t> de bosques </a:t>
            </a:r>
            <a:r>
              <a:rPr lang="pt-BR" sz="1100" b="0" dirty="0" err="1"/>
              <a:t>xestionados</a:t>
            </a:r>
            <a:r>
              <a:rPr lang="pt-BR" sz="1100" b="0" dirty="0"/>
              <a:t> de maneira </a:t>
            </a:r>
            <a:r>
              <a:rPr lang="pt-BR" sz="1100" b="0" dirty="0" err="1"/>
              <a:t>sostible</a:t>
            </a:r>
            <a:r>
              <a:rPr lang="pt-BR" sz="1100" b="0" dirty="0"/>
              <a:t>.</a:t>
            </a:r>
          </a:p>
          <a:p>
            <a:pPr marL="139700" indent="0">
              <a:buNone/>
            </a:pPr>
            <a:endParaRPr lang="es-ES" sz="1100" dirty="0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E2282507-159B-4AC5-9A08-C26D400F32C0}"/>
              </a:ext>
            </a:extLst>
          </p:cNvPr>
          <p:cNvSpPr txBox="1">
            <a:spLocks/>
          </p:cNvSpPr>
          <p:nvPr/>
        </p:nvSpPr>
        <p:spPr>
          <a:xfrm>
            <a:off x="6223818" y="1152475"/>
            <a:ext cx="2881007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sz="14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sz="1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39700" indent="0">
              <a:buNone/>
            </a:pPr>
            <a:r>
              <a:rPr lang="pt-BR" sz="1100" b="1" u="sng" dirty="0"/>
              <a:t>Etiquetado de consumo </a:t>
            </a:r>
            <a:r>
              <a:rPr lang="pt-BR" sz="1100" b="1" u="sng" dirty="0" err="1"/>
              <a:t>enerxético</a:t>
            </a:r>
            <a:endParaRPr lang="pt-BR" sz="1100" b="1" u="sng" dirty="0"/>
          </a:p>
          <a:p>
            <a:pPr marL="139700" indent="0">
              <a:buNone/>
            </a:pPr>
            <a:endParaRPr lang="pt-BR" sz="1100" b="1" dirty="0"/>
          </a:p>
          <a:p>
            <a:r>
              <a:rPr lang="pt-BR" sz="1100" b="0" dirty="0"/>
              <a:t>Informa sobre a </a:t>
            </a:r>
            <a:r>
              <a:rPr lang="pt-BR" sz="1100" b="0" dirty="0" err="1"/>
              <a:t>eficiencia</a:t>
            </a:r>
            <a:r>
              <a:rPr lang="pt-BR" sz="1100" b="0" dirty="0"/>
              <a:t> </a:t>
            </a:r>
            <a:r>
              <a:rPr lang="pt-BR" sz="1100" b="0" dirty="0" err="1"/>
              <a:t>enerxética</a:t>
            </a:r>
            <a:r>
              <a:rPr lang="pt-BR" sz="1100" b="0" dirty="0"/>
              <a:t> </a:t>
            </a:r>
            <a:r>
              <a:rPr lang="pt-BR" sz="1100" b="0" dirty="0" err="1"/>
              <a:t>dun</a:t>
            </a:r>
            <a:r>
              <a:rPr lang="pt-BR" sz="1100" b="0" dirty="0"/>
              <a:t> produto, especialmente nos </a:t>
            </a:r>
            <a:r>
              <a:rPr lang="pt-BR" sz="1100" b="0" dirty="0" err="1"/>
              <a:t>electrodomésticos</a:t>
            </a:r>
            <a:r>
              <a:rPr lang="pt-BR" sz="1100" b="0" dirty="0"/>
              <a:t>.</a:t>
            </a:r>
          </a:p>
          <a:p>
            <a:endParaRPr lang="pt-BR" sz="11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100" b="0" dirty="0"/>
              <a:t>A etiqueta vai da letra A (moi eficiente) ata a G (pouco eficiente).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11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100" b="0" dirty="0" err="1"/>
              <a:t>Axuda</a:t>
            </a:r>
            <a:r>
              <a:rPr lang="pt-BR" sz="1100" b="0" dirty="0"/>
              <a:t> a </a:t>
            </a:r>
            <a:r>
              <a:rPr lang="pt-BR" sz="1100" b="0" dirty="0" err="1"/>
              <a:t>escoller</a:t>
            </a:r>
            <a:r>
              <a:rPr lang="pt-BR" sz="1100" b="0" dirty="0"/>
              <a:t> produtos que </a:t>
            </a:r>
            <a:r>
              <a:rPr lang="pt-BR" sz="1100" b="0" dirty="0" err="1"/>
              <a:t>consumen</a:t>
            </a:r>
            <a:r>
              <a:rPr lang="pt-BR" sz="1100" b="0" dirty="0"/>
              <a:t> menos </a:t>
            </a:r>
            <a:r>
              <a:rPr lang="pt-BR" sz="1100" b="0" dirty="0" err="1"/>
              <a:t>enerxía</a:t>
            </a:r>
            <a:r>
              <a:rPr lang="pt-BR" sz="1100" b="0" dirty="0"/>
              <a:t> e, polo tanto, </a:t>
            </a:r>
            <a:r>
              <a:rPr lang="pt-BR" sz="1100" b="0" dirty="0" err="1"/>
              <a:t>aforran</a:t>
            </a:r>
            <a:r>
              <a:rPr lang="pt-BR" sz="1100" b="0" dirty="0"/>
              <a:t> </a:t>
            </a:r>
            <a:r>
              <a:rPr lang="pt-BR" sz="1100" b="0" dirty="0" err="1"/>
              <a:t>cartos</a:t>
            </a:r>
            <a:r>
              <a:rPr lang="pt-BR" sz="1100" b="0" dirty="0"/>
              <a:t> e </a:t>
            </a:r>
            <a:r>
              <a:rPr lang="pt-BR" sz="1100" b="0" dirty="0" err="1"/>
              <a:t>reducen</a:t>
            </a:r>
            <a:r>
              <a:rPr lang="pt-BR" sz="1100" b="0" dirty="0"/>
              <a:t> a </a:t>
            </a:r>
            <a:r>
              <a:rPr lang="pt-BR" sz="1100" b="0" dirty="0" err="1"/>
              <a:t>contaminación</a:t>
            </a:r>
            <a:r>
              <a:rPr lang="pt-BR" sz="1100" b="0" dirty="0"/>
              <a:t>.</a:t>
            </a:r>
          </a:p>
          <a:p>
            <a:pPr marL="139700" indent="0">
              <a:buFont typeface="Raleway"/>
              <a:buNone/>
            </a:pP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298567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8" name="Google Shape;198;p27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946" y="2947113"/>
            <a:ext cx="139062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782504" y="1065416"/>
            <a:ext cx="6156612" cy="714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DFC"/>
                </a:solidFill>
                <a:latin typeface="Raleway Light"/>
                <a:ea typeface="Raleway Black"/>
                <a:cs typeface="Raleway Black"/>
                <a:sym typeface="Raleway Light"/>
              </a:rPr>
              <a:t>02 A </a:t>
            </a:r>
            <a:r>
              <a:rPr lang="en" sz="3600" b="1" dirty="0">
                <a:solidFill>
                  <a:srgbClr val="FFFDFC"/>
                </a:solidFill>
                <a:latin typeface="Raleway Light"/>
                <a:ea typeface="Raleway Black"/>
                <a:cs typeface="Raleway Black"/>
                <a:sym typeface="Raleway Light"/>
              </a:rPr>
              <a:t>economía social?</a:t>
            </a:r>
            <a:endParaRPr lang="pt-BR" sz="700" b="1" dirty="0"/>
          </a:p>
        </p:txBody>
      </p:sp>
      <p:sp>
        <p:nvSpPr>
          <p:cNvPr id="201" name="Google Shape;201;p27"/>
          <p:cNvSpPr txBox="1"/>
          <p:nvPr/>
        </p:nvSpPr>
        <p:spPr>
          <a:xfrm>
            <a:off x="893117" y="1893154"/>
            <a:ext cx="2491638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Consumo </a:t>
            </a:r>
            <a:r>
              <a:rPr lang="pt-BR" sz="1200" b="1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ético </a:t>
            </a:r>
            <a:r>
              <a:rPr lang="pt-BR" sz="1200" b="1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sostible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183123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9525" y="243893"/>
            <a:ext cx="3821474" cy="45615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p34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9" name="Google Shape;309;p34"/>
          <p:cNvSpPr txBox="1"/>
          <p:nvPr/>
        </p:nvSpPr>
        <p:spPr>
          <a:xfrm>
            <a:off x="952419" y="561488"/>
            <a:ext cx="4117096" cy="1429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l-ES" sz="36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O</a:t>
            </a:r>
            <a:r>
              <a:rPr lang="en" sz="36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600" b="1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custo </a:t>
            </a:r>
            <a:r>
              <a:rPr lang="en" sz="3600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oculto do consumo</a:t>
            </a:r>
            <a:endParaRPr sz="7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51DE12-39EE-4561-81F7-D784F6AB966F}"/>
              </a:ext>
            </a:extLst>
          </p:cNvPr>
          <p:cNvSpPr txBox="1"/>
          <p:nvPr/>
        </p:nvSpPr>
        <p:spPr>
          <a:xfrm>
            <a:off x="952419" y="2386520"/>
            <a:ext cx="462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https://youtu.be/rwp0Bx0awoE?si=pBkOaWcpXhXPtlUr</a:t>
            </a:r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F1E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375" y="2059692"/>
            <a:ext cx="1869125" cy="263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5850" y="442729"/>
            <a:ext cx="1834350" cy="25553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35"/>
          <p:cNvGrpSpPr/>
          <p:nvPr/>
        </p:nvGrpSpPr>
        <p:grpSpPr>
          <a:xfrm>
            <a:off x="4965158" y="1203392"/>
            <a:ext cx="3765454" cy="3146064"/>
            <a:chOff x="-203779" y="-152400"/>
            <a:chExt cx="10041212" cy="8389505"/>
          </a:xfrm>
        </p:grpSpPr>
        <p:sp>
          <p:nvSpPr>
            <p:cNvPr id="318" name="Google Shape;318;p35"/>
            <p:cNvSpPr txBox="1"/>
            <p:nvPr/>
          </p:nvSpPr>
          <p:spPr>
            <a:xfrm>
              <a:off x="0" y="-152400"/>
              <a:ext cx="9837433" cy="6204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Consumo de </a:t>
              </a:r>
              <a:r>
                <a:rPr lang="en" sz="3600" b="1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 proximidade e ecolóxico</a:t>
              </a:r>
              <a:endParaRPr sz="700" dirty="0"/>
            </a:p>
          </p:txBody>
        </p:sp>
        <p:sp>
          <p:nvSpPr>
            <p:cNvPr id="319" name="Google Shape;319;p35"/>
            <p:cNvSpPr txBox="1"/>
            <p:nvPr/>
          </p:nvSpPr>
          <p:spPr>
            <a:xfrm>
              <a:off x="-203779" y="6973169"/>
              <a:ext cx="9050121" cy="1263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>
                  <a:solidFill>
                    <a:srgbClr val="FFFDFC"/>
                  </a:solidFill>
                  <a:latin typeface="Raleway"/>
                  <a:sym typeface="Raleway"/>
                </a:rPr>
                <a:t>Km 0, temparada comercio xusto, cesta de compra sostible, decisións conscientes</a:t>
              </a:r>
              <a:endParaRPr sz="700" dirty="0"/>
            </a:p>
          </p:txBody>
        </p:sp>
      </p:grpSp>
      <p:cxnSp>
        <p:nvCxnSpPr>
          <p:cNvPr id="321" name="Google Shape;321;p35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7F108CA-3E6E-4E9E-8FDB-88E2006D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Consumo de </a:t>
            </a:r>
            <a:r>
              <a:rPr lang="es-ES" dirty="0" err="1"/>
              <a:t>proximidade</a:t>
            </a: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6AB22E4-9338-495A-A852-9DDEE393D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548" y="1152475"/>
            <a:ext cx="6688394" cy="3416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gl-ES" sz="1400" b="0" dirty="0"/>
              <a:t>O consumo de proximidade refírese á práctica de adquirir produtos que se producen e comercializan preto do lugar onde se consumen. Esta forma de consumo é máis sostible, xa que reduce o impacto ambiental e apoia a economía local. Aquí explicamos algúns conceptos relacionados:</a:t>
            </a:r>
          </a:p>
          <a:p>
            <a:pPr marL="114300" indent="0">
              <a:buNone/>
            </a:pPr>
            <a:endParaRPr lang="gl-ES" sz="1400" b="0" dirty="0"/>
          </a:p>
          <a:p>
            <a:pPr marL="114300" indent="0">
              <a:buNone/>
            </a:pPr>
            <a:r>
              <a:rPr lang="pt-BR" sz="1400" b="0" dirty="0"/>
              <a:t>🚜 </a:t>
            </a:r>
            <a:r>
              <a:rPr lang="pt-BR" sz="1400" dirty="0"/>
              <a:t>Km 0</a:t>
            </a:r>
          </a:p>
          <a:p>
            <a:pPr marL="114300" indent="0">
              <a:buNone/>
            </a:pPr>
            <a:r>
              <a:rPr lang="pt-BR" sz="1400" b="0" dirty="0" err="1"/>
              <a:t>Son</a:t>
            </a:r>
            <a:r>
              <a:rPr lang="pt-BR" sz="1400" b="0" dirty="0"/>
              <a:t> produtos que se </a:t>
            </a:r>
            <a:r>
              <a:rPr lang="pt-BR" sz="1400" b="0" dirty="0" err="1"/>
              <a:t>cultivan</a:t>
            </a:r>
            <a:r>
              <a:rPr lang="pt-BR" sz="1400" b="0" dirty="0"/>
              <a:t> ou </a:t>
            </a:r>
            <a:r>
              <a:rPr lang="pt-BR" sz="1400" b="0" dirty="0" err="1"/>
              <a:t>elaboran</a:t>
            </a:r>
            <a:r>
              <a:rPr lang="pt-BR" sz="1400" b="0" dirty="0"/>
              <a:t> a poucos quilómetros do </a:t>
            </a:r>
            <a:r>
              <a:rPr lang="pt-BR" sz="1400" b="0" dirty="0" err="1"/>
              <a:t>punto</a:t>
            </a:r>
            <a:r>
              <a:rPr lang="pt-BR" sz="1400" b="0" dirty="0"/>
              <a:t> de venda ou consumo. Isto significa:</a:t>
            </a:r>
          </a:p>
          <a:p>
            <a:r>
              <a:rPr lang="pt-BR" sz="1400" b="0" dirty="0"/>
              <a:t>Menor transporte → menos </a:t>
            </a:r>
            <a:r>
              <a:rPr lang="pt-BR" sz="1400" b="0" dirty="0" err="1"/>
              <a:t>emisións</a:t>
            </a:r>
            <a:r>
              <a:rPr lang="pt-BR" sz="1400" b="0" dirty="0"/>
              <a:t> contaminantes.</a:t>
            </a:r>
          </a:p>
          <a:p>
            <a:r>
              <a:rPr lang="pt-BR" sz="1400" b="0" dirty="0"/>
              <a:t>Produtos </a:t>
            </a:r>
            <a:r>
              <a:rPr lang="pt-BR" sz="1400" b="0" dirty="0" err="1"/>
              <a:t>máis</a:t>
            </a:r>
            <a:r>
              <a:rPr lang="pt-BR" sz="1400" b="0" dirty="0"/>
              <a:t> frescos e de </a:t>
            </a:r>
            <a:r>
              <a:rPr lang="pt-BR" sz="1400" b="0" dirty="0" err="1"/>
              <a:t>tempada</a:t>
            </a:r>
            <a:r>
              <a:rPr lang="pt-BR" sz="1400" b="0" dirty="0"/>
              <a:t>.</a:t>
            </a:r>
          </a:p>
          <a:p>
            <a:r>
              <a:rPr lang="pt-BR" sz="1400" b="0" dirty="0"/>
              <a:t>Apoio a produtores locais.</a:t>
            </a:r>
          </a:p>
          <a:p>
            <a:pPr marL="114300" indent="0">
              <a:buNone/>
            </a:pPr>
            <a:endParaRPr lang="es-ES" sz="1400" b="0" dirty="0"/>
          </a:p>
        </p:txBody>
      </p:sp>
    </p:spTree>
    <p:extLst>
      <p:ext uri="{BB962C8B-B14F-4D97-AF65-F5344CB8AC3E}">
        <p14:creationId xmlns:p14="http://schemas.microsoft.com/office/powerpoint/2010/main" val="4249845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7F108CA-3E6E-4E9E-8FDB-88E2006D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Consumo de </a:t>
            </a:r>
            <a:r>
              <a:rPr lang="es-ES" dirty="0" err="1"/>
              <a:t>proximidade</a:t>
            </a: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6AB22E4-9338-495A-A852-9DDEE393D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7026" y="1152475"/>
            <a:ext cx="6496664" cy="3416400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pt-BR" b="0" dirty="0"/>
              <a:t>🌿 </a:t>
            </a:r>
            <a:r>
              <a:rPr lang="pt-BR" dirty="0"/>
              <a:t>Produtos de </a:t>
            </a:r>
            <a:r>
              <a:rPr lang="pt-BR" dirty="0" err="1"/>
              <a:t>tempada</a:t>
            </a:r>
            <a:endParaRPr lang="pt-BR" dirty="0"/>
          </a:p>
          <a:p>
            <a:pPr marL="114300" indent="0">
              <a:buNone/>
            </a:pPr>
            <a:endParaRPr lang="pt-BR" dirty="0"/>
          </a:p>
          <a:p>
            <a:pPr marL="114300" indent="0">
              <a:buNone/>
            </a:pPr>
            <a:r>
              <a:rPr lang="pt-BR" b="0" dirty="0" err="1"/>
              <a:t>Son</a:t>
            </a:r>
            <a:r>
              <a:rPr lang="pt-BR" b="0" dirty="0"/>
              <a:t> aqueles que se </a:t>
            </a:r>
            <a:r>
              <a:rPr lang="pt-BR" b="0" dirty="0" err="1"/>
              <a:t>colleitan</a:t>
            </a:r>
            <a:r>
              <a:rPr lang="pt-BR" b="0" dirty="0"/>
              <a:t> ou </a:t>
            </a:r>
            <a:r>
              <a:rPr lang="pt-BR" b="0" dirty="0" err="1"/>
              <a:t>producen</a:t>
            </a:r>
            <a:r>
              <a:rPr lang="pt-BR" b="0" dirty="0"/>
              <a:t> na </a:t>
            </a:r>
            <a:r>
              <a:rPr lang="pt-BR" b="0" dirty="0" err="1"/>
              <a:t>súa</a:t>
            </a:r>
            <a:r>
              <a:rPr lang="pt-BR" b="0" dirty="0"/>
              <a:t> época natural, </a:t>
            </a:r>
            <a:r>
              <a:rPr lang="pt-BR" b="0" dirty="0" err="1"/>
              <a:t>sen</a:t>
            </a:r>
            <a:r>
              <a:rPr lang="pt-BR" b="0" dirty="0"/>
              <a:t> </a:t>
            </a:r>
            <a:r>
              <a:rPr lang="pt-BR" b="0" dirty="0" err="1"/>
              <a:t>necesidade</a:t>
            </a:r>
            <a:r>
              <a:rPr lang="pt-BR" b="0" dirty="0"/>
              <a:t> de </a:t>
            </a:r>
            <a:r>
              <a:rPr lang="pt-BR" b="0" dirty="0" err="1"/>
              <a:t>invernadoiros</a:t>
            </a:r>
            <a:r>
              <a:rPr lang="pt-BR" b="0" dirty="0"/>
              <a:t> ou </a:t>
            </a:r>
            <a:r>
              <a:rPr lang="pt-BR" b="0" dirty="0" err="1"/>
              <a:t>importacións</a:t>
            </a:r>
            <a:r>
              <a:rPr lang="pt-BR" b="0" dirty="0"/>
              <a:t> longas. Isto implica:</a:t>
            </a:r>
          </a:p>
          <a:p>
            <a:r>
              <a:rPr lang="pt-BR" b="0" dirty="0" err="1"/>
              <a:t>Mellor</a:t>
            </a:r>
            <a:r>
              <a:rPr lang="pt-BR" b="0" dirty="0"/>
              <a:t> sabor e </a:t>
            </a:r>
            <a:r>
              <a:rPr lang="pt-BR" b="0" dirty="0" err="1"/>
              <a:t>calidade</a:t>
            </a:r>
            <a:r>
              <a:rPr lang="pt-BR" b="0" dirty="0"/>
              <a:t>.</a:t>
            </a:r>
          </a:p>
          <a:p>
            <a:r>
              <a:rPr lang="pt-BR" b="0" dirty="0"/>
              <a:t>Menor uso de recursos artificiais.</a:t>
            </a:r>
          </a:p>
          <a:p>
            <a:r>
              <a:rPr lang="pt-BR" b="0" dirty="0"/>
              <a:t>Prezo </a:t>
            </a:r>
            <a:r>
              <a:rPr lang="pt-BR" b="0" dirty="0" err="1"/>
              <a:t>máis</a:t>
            </a:r>
            <a:r>
              <a:rPr lang="pt-BR" b="0" dirty="0"/>
              <a:t> </a:t>
            </a:r>
            <a:r>
              <a:rPr lang="pt-BR" b="0" dirty="0" err="1"/>
              <a:t>accesible</a:t>
            </a:r>
            <a:r>
              <a:rPr lang="pt-BR" b="0" dirty="0"/>
              <a:t>.</a:t>
            </a:r>
          </a:p>
          <a:p>
            <a:endParaRPr lang="pt-BR" b="0" dirty="0"/>
          </a:p>
          <a:p>
            <a:pPr marL="114300" indent="0">
              <a:buNone/>
            </a:pPr>
            <a:r>
              <a:rPr lang="gl-ES" b="0" dirty="0"/>
              <a:t>🤝</a:t>
            </a:r>
            <a:r>
              <a:rPr lang="gl-ES" dirty="0"/>
              <a:t> Comercio xusto</a:t>
            </a:r>
          </a:p>
          <a:p>
            <a:pPr marL="114300" indent="0">
              <a:buNone/>
            </a:pPr>
            <a:endParaRPr lang="gl-ES" dirty="0"/>
          </a:p>
          <a:p>
            <a:pPr marL="114300" indent="0">
              <a:buNone/>
            </a:pPr>
            <a:r>
              <a:rPr lang="gl-ES" b="0" dirty="0"/>
              <a:t>Implica adquirir produtos elaborados por comunidades produtoras que reciben un prezo xusto polo seu traballo. Adoita aplicarse a produtos de países en desenvolvemento como café, cacao, plátanos ou té. Garante:</a:t>
            </a:r>
          </a:p>
          <a:p>
            <a:r>
              <a:rPr lang="gl-ES" b="0" dirty="0"/>
              <a:t>Condicións laborais dignas.</a:t>
            </a:r>
          </a:p>
          <a:p>
            <a:r>
              <a:rPr lang="gl-ES" b="0" dirty="0"/>
              <a:t>Non explotación infantil.</a:t>
            </a:r>
          </a:p>
          <a:p>
            <a:r>
              <a:rPr lang="gl-ES" b="0" dirty="0"/>
              <a:t>Igualdade de xénero e desenvolvemento local.</a:t>
            </a:r>
          </a:p>
          <a:p>
            <a:pPr marL="114300" indent="0">
              <a:buNone/>
            </a:pPr>
            <a:endParaRPr lang="es-ES" b="0" dirty="0"/>
          </a:p>
        </p:txBody>
      </p:sp>
    </p:spTree>
    <p:extLst>
      <p:ext uri="{BB962C8B-B14F-4D97-AF65-F5344CB8AC3E}">
        <p14:creationId xmlns:p14="http://schemas.microsoft.com/office/powerpoint/2010/main" val="3009957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7F108CA-3E6E-4E9E-8FDB-88E2006D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Consumo de </a:t>
            </a:r>
            <a:r>
              <a:rPr lang="es-ES" dirty="0" err="1"/>
              <a:t>proximidade</a:t>
            </a: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6AB22E4-9338-495A-A852-9DDEE393D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7026" y="1152475"/>
            <a:ext cx="6496664" cy="3416400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gl-ES" b="0" dirty="0"/>
              <a:t>🧺 </a:t>
            </a:r>
            <a:r>
              <a:rPr lang="gl-ES" dirty="0"/>
              <a:t>Cesta de compra sostible</a:t>
            </a:r>
          </a:p>
          <a:p>
            <a:pPr marL="114300" indent="0">
              <a:buNone/>
            </a:pPr>
            <a:endParaRPr lang="gl-ES" dirty="0"/>
          </a:p>
          <a:p>
            <a:pPr marL="114300" indent="0">
              <a:buNone/>
            </a:pPr>
            <a:r>
              <a:rPr lang="gl-ES" b="0" dirty="0"/>
              <a:t>É unha selección de produtos baseada en criterios de sustentabilidade. Inclúe:</a:t>
            </a:r>
          </a:p>
          <a:p>
            <a:r>
              <a:rPr lang="gl-ES" b="0" dirty="0"/>
              <a:t>Produtos locais e de tempada.</a:t>
            </a:r>
          </a:p>
          <a:p>
            <a:r>
              <a:rPr lang="gl-ES" b="0" dirty="0"/>
              <a:t>Alimentos ecolóxicos.</a:t>
            </a:r>
          </a:p>
          <a:p>
            <a:r>
              <a:rPr lang="gl-ES" b="0" dirty="0"/>
              <a:t>Produtos a granel ou con envases </a:t>
            </a:r>
            <a:r>
              <a:rPr lang="gl-ES" b="0" dirty="0" err="1"/>
              <a:t>reutilizables</a:t>
            </a:r>
            <a:r>
              <a:rPr lang="gl-ES" b="0" dirty="0"/>
              <a:t>.</a:t>
            </a:r>
          </a:p>
          <a:p>
            <a:r>
              <a:rPr lang="gl-ES" b="0" dirty="0"/>
              <a:t>Evitar o consumo excesivo ou innecesario.</a:t>
            </a:r>
          </a:p>
          <a:p>
            <a:endParaRPr lang="gl-ES" b="0" dirty="0"/>
          </a:p>
          <a:p>
            <a:pPr marL="114300" indent="0">
              <a:buNone/>
            </a:pPr>
            <a:r>
              <a:rPr lang="gl-ES" b="1" dirty="0"/>
              <a:t>💭 Decisións conscientes</a:t>
            </a:r>
          </a:p>
          <a:p>
            <a:pPr marL="114300" indent="0">
              <a:buNone/>
            </a:pPr>
            <a:endParaRPr lang="gl-ES" b="1" dirty="0"/>
          </a:p>
          <a:p>
            <a:pPr marL="114300" indent="0">
              <a:buNone/>
            </a:pPr>
            <a:r>
              <a:rPr lang="gl-ES" b="0" dirty="0"/>
              <a:t>Consiste en reflexionar antes de mercar. Preguntarse: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gl-ES" b="0" dirty="0"/>
              <a:t>Realmente necesito isto?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gl-ES" b="0" dirty="0"/>
              <a:t>De onde vén o produto?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gl-ES" b="0" dirty="0"/>
              <a:t>Como afecta ao medio e á sociedade?</a:t>
            </a:r>
          </a:p>
          <a:p>
            <a:pPr>
              <a:buFont typeface="Arial" panose="020B0604020202020204" pitchFamily="34" charset="0"/>
              <a:buChar char="•"/>
            </a:pPr>
            <a:endParaRPr lang="gl-ES" b="0" dirty="0"/>
          </a:p>
          <a:p>
            <a:pPr marL="114300" indent="0">
              <a:buNone/>
            </a:pPr>
            <a:r>
              <a:rPr lang="gl-ES" b="0" dirty="0"/>
              <a:t>Consumir de forma consciente é o primeiro paso cara a un estilo de vida máis sostible e responsable.</a:t>
            </a:r>
          </a:p>
          <a:p>
            <a:pPr marL="114300" indent="0">
              <a:buNone/>
            </a:pPr>
            <a:endParaRPr lang="es-ES" b="0" dirty="0"/>
          </a:p>
        </p:txBody>
      </p:sp>
    </p:spTree>
    <p:extLst>
      <p:ext uri="{BB962C8B-B14F-4D97-AF65-F5344CB8AC3E}">
        <p14:creationId xmlns:p14="http://schemas.microsoft.com/office/powerpoint/2010/main" val="326920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948700"/>
            <a:ext cx="9140552" cy="609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24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" name="Google Shape;154;p24"/>
          <p:cNvSpPr txBox="1"/>
          <p:nvPr/>
        </p:nvSpPr>
        <p:spPr>
          <a:xfrm>
            <a:off x="952419" y="541130"/>
            <a:ext cx="4117096" cy="1429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Raleway Light"/>
                <a:ea typeface="Raleway Light"/>
                <a:cs typeface="Raleway Light"/>
                <a:sym typeface="Raleway Light"/>
              </a:rPr>
              <a:t>Nesta unidade</a:t>
            </a:r>
          </a:p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Raleway Black"/>
                <a:ea typeface="Raleway Black"/>
                <a:cs typeface="Raleway Black"/>
                <a:sym typeface="Raleway Black"/>
              </a:rPr>
              <a:t>Imos aprender</a:t>
            </a:r>
            <a:endParaRPr sz="700" dirty="0"/>
          </a:p>
        </p:txBody>
      </p:sp>
      <p:sp>
        <p:nvSpPr>
          <p:cNvPr id="155" name="Google Shape;155;p24"/>
          <p:cNvSpPr txBox="1"/>
          <p:nvPr/>
        </p:nvSpPr>
        <p:spPr>
          <a:xfrm>
            <a:off x="952418" y="3081369"/>
            <a:ext cx="2570651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FFFDFC"/>
                </a:solidFill>
                <a:latin typeface="Raleway"/>
                <a:sym typeface="Raleway"/>
              </a:rPr>
              <a:t>XERAL</a:t>
            </a:r>
            <a:endParaRPr sz="700" dirty="0"/>
          </a:p>
        </p:txBody>
      </p:sp>
      <p:sp>
        <p:nvSpPr>
          <p:cNvPr id="156" name="Google Shape;156;p24"/>
          <p:cNvSpPr txBox="1"/>
          <p:nvPr/>
        </p:nvSpPr>
        <p:spPr>
          <a:xfrm>
            <a:off x="4162488" y="3081369"/>
            <a:ext cx="2570650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CRITERIOS DE AVALIACIÓN</a:t>
            </a:r>
            <a:endParaRPr sz="700" dirty="0"/>
          </a:p>
        </p:txBody>
      </p:sp>
      <p:sp>
        <p:nvSpPr>
          <p:cNvPr id="158" name="Google Shape;158;p24"/>
          <p:cNvSpPr txBox="1"/>
          <p:nvPr/>
        </p:nvSpPr>
        <p:spPr>
          <a:xfrm>
            <a:off x="952418" y="3638868"/>
            <a:ext cx="26961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7800" marR="0" lvl="1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DFC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O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alumnado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debe ser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consciente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de que as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decisións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consumo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poden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xerar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consecuencias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negativas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no medio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ambiente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na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sociedade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xeral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Identificar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os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procesos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producción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distribución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consumo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dos bens e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servizos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servirá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para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determinar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seu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impacto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ambiental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así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como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desenvolver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estratexias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para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mitigar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dito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impacto</a:t>
            </a:r>
            <a:r>
              <a:rPr lang="en-US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</p:txBody>
      </p:sp>
      <p:sp>
        <p:nvSpPr>
          <p:cNvPr id="159" name="Google Shape;159;p24"/>
          <p:cNvSpPr txBox="1"/>
          <p:nvPr/>
        </p:nvSpPr>
        <p:spPr>
          <a:xfrm>
            <a:off x="4060369" y="3634105"/>
            <a:ext cx="2454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7800" marR="0" lvl="1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DFC"/>
              </a:buClr>
              <a:buSzPts val="900"/>
              <a:buFont typeface="Arial"/>
              <a:buChar char="•"/>
            </a:pP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Ser consciente de que os bens ou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servizos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adquiridos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poden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ter diferentes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repercusións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medioambientais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ou sociais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función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da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súa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orixe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, das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súas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condicións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produción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ou da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xestión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que delas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fai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a empresa que os </a:t>
            </a:r>
            <a:r>
              <a:rPr lang="pt-BR" sz="9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ofrece</a:t>
            </a:r>
            <a:r>
              <a:rPr lang="pt-BR" sz="9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lang="en-US" sz="900" b="0" i="0" u="none" strike="noStrike" cap="none" dirty="0">
              <a:solidFill>
                <a:srgbClr val="FFFDF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6840416" y="3629343"/>
            <a:ext cx="20379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Valorar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o mercado de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segunda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man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como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unha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alternativa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sostible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fronte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ás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novas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compras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así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como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a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reutilización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, a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reparación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 a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reciclaxe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dos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produtos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9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usados</a:t>
            </a:r>
            <a:r>
              <a:rPr lang="en-US" sz="9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lang="en-US" sz="700" dirty="0"/>
          </a:p>
        </p:txBody>
      </p:sp>
      <p:sp>
        <p:nvSpPr>
          <p:cNvPr id="161" name="Google Shape;161;p24"/>
          <p:cNvSpPr/>
          <p:nvPr/>
        </p:nvSpPr>
        <p:spPr>
          <a:xfrm>
            <a:off x="31706" y="0"/>
            <a:ext cx="977793" cy="961793"/>
          </a:xfrm>
          <a:custGeom>
            <a:avLst/>
            <a:gdLst/>
            <a:ahLst/>
            <a:cxnLst/>
            <a:rect l="l" t="t" r="r" b="b"/>
            <a:pathLst>
              <a:path w="1955586" h="1923586" extrusionOk="0">
                <a:moveTo>
                  <a:pt x="0" y="0"/>
                </a:moveTo>
                <a:lnTo>
                  <a:pt x="1955587" y="0"/>
                </a:lnTo>
                <a:lnTo>
                  <a:pt x="1955587" y="1923586"/>
                </a:lnTo>
                <a:lnTo>
                  <a:pt x="0" y="1923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7" y="-14287"/>
            <a:ext cx="6023038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36"/>
          <p:cNvGrpSpPr/>
          <p:nvPr/>
        </p:nvGrpSpPr>
        <p:grpSpPr>
          <a:xfrm>
            <a:off x="1151120" y="1371009"/>
            <a:ext cx="2650320" cy="2192072"/>
            <a:chOff x="0" y="-76200"/>
            <a:chExt cx="7067520" cy="5845525"/>
          </a:xfrm>
        </p:grpSpPr>
        <p:sp>
          <p:nvSpPr>
            <p:cNvPr id="328" name="Google Shape;328;p36"/>
            <p:cNvSpPr txBox="1"/>
            <p:nvPr/>
          </p:nvSpPr>
          <p:spPr>
            <a:xfrm>
              <a:off x="0" y="-76200"/>
              <a:ext cx="7067520" cy="3811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Economía</a:t>
              </a:r>
              <a:endParaRPr sz="700" dirty="0"/>
            </a:p>
            <a:p>
              <a:pPr marL="0" marR="0" lvl="0" indent="0" algn="l" rtl="0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0" i="0" u="none" strike="noStrike" cap="none" dirty="0">
                  <a:solidFill>
                    <a:srgbClr val="FFFDFC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circular</a:t>
              </a:r>
              <a:endParaRPr sz="700" dirty="0"/>
            </a:p>
          </p:txBody>
        </p:sp>
        <p:sp>
          <p:nvSpPr>
            <p:cNvPr id="329" name="Google Shape;329;p36"/>
            <p:cNvSpPr txBox="1"/>
            <p:nvPr/>
          </p:nvSpPr>
          <p:spPr>
            <a:xfrm>
              <a:off x="13" y="4045776"/>
              <a:ext cx="6512101" cy="1723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gl-ES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Diferencia entre economía lineal e circular.</a:t>
              </a:r>
            </a:p>
            <a:p>
              <a:pPr marL="0" marR="0" lvl="1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R</a:t>
              </a:r>
              <a:r>
                <a:rPr lang="pt-BR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egra das 3R (</a:t>
              </a:r>
              <a:r>
                <a:rPr lang="pt-BR" sz="1000" b="0" i="0" u="none" strike="noStrike" cap="none" dirty="0" err="1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reducir</a:t>
              </a:r>
              <a:r>
                <a:rPr lang="pt-BR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, reutilizar, reciclar)</a:t>
              </a:r>
              <a:r>
                <a:rPr lang="en" sz="10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endParaRPr sz="700" dirty="0"/>
            </a:p>
          </p:txBody>
        </p:sp>
      </p:grpSp>
      <p:cxnSp>
        <p:nvCxnSpPr>
          <p:cNvPr id="331" name="Google Shape;331;p36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2" name="Google Shape;332;p36"/>
          <p:cNvSpPr/>
          <p:nvPr/>
        </p:nvSpPr>
        <p:spPr>
          <a:xfrm>
            <a:off x="5816313" y="1543050"/>
            <a:ext cx="2091627" cy="2057400"/>
          </a:xfrm>
          <a:custGeom>
            <a:avLst/>
            <a:gdLst/>
            <a:ahLst/>
            <a:cxnLst/>
            <a:rect l="l" t="t" r="r" b="b"/>
            <a:pathLst>
              <a:path w="4183253" h="4114800" extrusionOk="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77030C7-A62F-4FA3-BB28-1D4E84F2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Diferenza</a:t>
            </a:r>
            <a:r>
              <a:rPr lang="es-ES" dirty="0"/>
              <a:t> economía circular e lineal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2006BC1-B278-4E0E-87B2-E9DA764EE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139700" indent="0">
              <a:buNone/>
            </a:pPr>
            <a:r>
              <a:rPr lang="pt-BR" b="0" dirty="0" err="1"/>
              <a:t>Economía</a:t>
            </a:r>
            <a:r>
              <a:rPr lang="pt-BR" b="0" dirty="0"/>
              <a:t> lineal é o modelo tradicional de </a:t>
            </a:r>
            <a:r>
              <a:rPr lang="pt-BR" b="0" dirty="0" err="1"/>
              <a:t>produción</a:t>
            </a:r>
            <a:r>
              <a:rPr lang="pt-BR" b="0" dirty="0"/>
              <a:t> e consumo que segue o esquema:</a:t>
            </a:r>
          </a:p>
          <a:p>
            <a:pPr marL="139700" indent="0">
              <a:buNone/>
            </a:pPr>
            <a:endParaRPr lang="pt-BR" b="0" dirty="0"/>
          </a:p>
          <a:p>
            <a:pPr marL="139700" indent="0" algn="ctr">
              <a:buNone/>
            </a:pPr>
            <a:r>
              <a:rPr lang="pt-BR" dirty="0" err="1"/>
              <a:t>Extraer</a:t>
            </a:r>
            <a:r>
              <a:rPr lang="pt-BR" dirty="0"/>
              <a:t> → </a:t>
            </a:r>
            <a:r>
              <a:rPr lang="pt-BR" dirty="0" err="1"/>
              <a:t>Producir</a:t>
            </a:r>
            <a:r>
              <a:rPr lang="pt-BR" dirty="0"/>
              <a:t> → Usar → Tirar</a:t>
            </a:r>
          </a:p>
          <a:p>
            <a:pPr marL="139700" indent="0">
              <a:buNone/>
            </a:pPr>
            <a:endParaRPr lang="pt-BR" dirty="0"/>
          </a:p>
          <a:p>
            <a:pPr marL="139700" indent="0">
              <a:buNone/>
            </a:pPr>
            <a:r>
              <a:rPr lang="pt-BR" b="0" dirty="0"/>
              <a:t>Neste modelo:</a:t>
            </a:r>
          </a:p>
          <a:p>
            <a:pPr marL="139700" indent="0">
              <a:buNone/>
            </a:pPr>
            <a:endParaRPr lang="pt-BR" b="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b="0" dirty="0" err="1"/>
              <a:t>Consúmense</a:t>
            </a:r>
            <a:r>
              <a:rPr lang="pt-BR" b="0" dirty="0"/>
              <a:t> </a:t>
            </a:r>
            <a:r>
              <a:rPr lang="pt-BR" b="0" dirty="0" err="1"/>
              <a:t>moitos</a:t>
            </a:r>
            <a:r>
              <a:rPr lang="pt-BR" b="0" dirty="0"/>
              <a:t> recursos naturais.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0" dirty="0" err="1"/>
              <a:t>Xérase</a:t>
            </a:r>
            <a:r>
              <a:rPr lang="pt-BR" b="0" dirty="0"/>
              <a:t> </a:t>
            </a:r>
            <a:r>
              <a:rPr lang="pt-BR" b="0" dirty="0" err="1"/>
              <a:t>gran</a:t>
            </a:r>
            <a:r>
              <a:rPr lang="pt-BR" b="0" dirty="0"/>
              <a:t> </a:t>
            </a:r>
            <a:r>
              <a:rPr lang="pt-BR" b="0" dirty="0" err="1"/>
              <a:t>cantidade</a:t>
            </a:r>
            <a:r>
              <a:rPr lang="pt-BR" b="0" dirty="0"/>
              <a:t> de </a:t>
            </a:r>
            <a:r>
              <a:rPr lang="pt-BR" b="0" dirty="0" err="1"/>
              <a:t>residuos</a:t>
            </a:r>
            <a:r>
              <a:rPr lang="pt-BR" b="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0" dirty="0"/>
              <a:t>Non se </a:t>
            </a:r>
            <a:r>
              <a:rPr lang="pt-BR" b="0" dirty="0" err="1"/>
              <a:t>aproveitan</a:t>
            </a:r>
            <a:r>
              <a:rPr lang="pt-BR" b="0" dirty="0"/>
              <a:t> os materiais </a:t>
            </a:r>
            <a:r>
              <a:rPr lang="pt-BR" b="0" dirty="0" err="1"/>
              <a:t>tras</a:t>
            </a:r>
            <a:r>
              <a:rPr lang="pt-BR" b="0" dirty="0"/>
              <a:t> o seu uso.</a:t>
            </a:r>
          </a:p>
          <a:p>
            <a:pPr marL="139700" indent="0">
              <a:buNone/>
            </a:pPr>
            <a:endParaRPr lang="pt-BR" b="0" dirty="0"/>
          </a:p>
          <a:p>
            <a:pPr marL="139700" indent="0">
              <a:buNone/>
            </a:pPr>
            <a:r>
              <a:rPr lang="pt-BR" b="0" dirty="0"/>
              <a:t>É </a:t>
            </a:r>
            <a:r>
              <a:rPr lang="pt-BR" b="0" dirty="0" err="1"/>
              <a:t>insostible</a:t>
            </a:r>
            <a:r>
              <a:rPr lang="pt-BR" b="0" dirty="0"/>
              <a:t> a longo prazo, pois esgota os recursos e contamina o </a:t>
            </a:r>
            <a:r>
              <a:rPr lang="pt-BR" b="0" dirty="0" err="1"/>
              <a:t>medio</a:t>
            </a:r>
            <a:r>
              <a:rPr lang="pt-BR" b="0" dirty="0"/>
              <a:t>.</a:t>
            </a:r>
          </a:p>
          <a:p>
            <a:pPr marL="139700" indent="0">
              <a:buNone/>
            </a:pPr>
            <a:endParaRPr lang="es-ES" b="0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2F9E401-AB9E-46E4-8565-53202ED0397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12110" y="1152475"/>
            <a:ext cx="4120190" cy="3416400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gl-ES" sz="1200" b="0" dirty="0"/>
              <a:t>Economía circular, en cambio, busca reducir o desperdicio e prolongar a vida útil dos produtos, seguindo este ciclo:</a:t>
            </a:r>
          </a:p>
          <a:p>
            <a:pPr marL="139700" indent="0">
              <a:buNone/>
            </a:pPr>
            <a:endParaRPr lang="gl-ES" sz="1200" b="0" dirty="0"/>
          </a:p>
          <a:p>
            <a:pPr marL="139700" indent="0">
              <a:buNone/>
            </a:pPr>
            <a:r>
              <a:rPr lang="gl-ES" sz="1200" dirty="0"/>
              <a:t>Deseñar → Usar → </a:t>
            </a:r>
            <a:r>
              <a:rPr lang="gl-ES" sz="1200" dirty="0" err="1"/>
              <a:t>Reutilizar</a:t>
            </a:r>
            <a:r>
              <a:rPr lang="gl-ES" sz="1200" dirty="0"/>
              <a:t> → Reparar → Reciclar</a:t>
            </a:r>
          </a:p>
          <a:p>
            <a:pPr marL="139700" indent="0">
              <a:buNone/>
            </a:pPr>
            <a:endParaRPr lang="gl-ES" sz="1200" b="0" dirty="0"/>
          </a:p>
          <a:p>
            <a:pPr marL="139700" indent="0">
              <a:buNone/>
            </a:pPr>
            <a:r>
              <a:rPr lang="gl-ES" sz="1200" b="0" dirty="0"/>
              <a:t>Neste modelo:</a:t>
            </a:r>
          </a:p>
          <a:p>
            <a:pPr marL="139700" indent="0">
              <a:buNone/>
            </a:pPr>
            <a:endParaRPr lang="gl-ES" sz="1200" b="0" dirty="0"/>
          </a:p>
          <a:p>
            <a:r>
              <a:rPr lang="gl-ES" sz="1200" b="0" dirty="0"/>
              <a:t>Os residuos convértense en novos recursos.</a:t>
            </a:r>
          </a:p>
          <a:p>
            <a:r>
              <a:rPr lang="gl-ES" sz="1200" b="0" dirty="0"/>
              <a:t>Foméntase a </a:t>
            </a:r>
            <a:r>
              <a:rPr lang="gl-ES" sz="1200" b="0" dirty="0" err="1"/>
              <a:t>reutilización</a:t>
            </a:r>
            <a:r>
              <a:rPr lang="gl-ES" sz="1200" b="0" dirty="0"/>
              <a:t>, reparación e reciclaxe.</a:t>
            </a:r>
          </a:p>
          <a:p>
            <a:r>
              <a:rPr lang="gl-ES" sz="1200" b="0" dirty="0"/>
              <a:t>Redúcese o consumo de materias primas novas.</a:t>
            </a:r>
          </a:p>
          <a:p>
            <a:pPr marL="139700" indent="0">
              <a:buNone/>
            </a:pPr>
            <a:endParaRPr lang="gl-ES" sz="1200" b="0" dirty="0"/>
          </a:p>
          <a:p>
            <a:pPr marL="139700" indent="0">
              <a:buNone/>
            </a:pPr>
            <a:r>
              <a:rPr lang="gl-ES" sz="1200" b="0" dirty="0"/>
              <a:t>É un modelo máis respectuoso co medio ambiente e sostible.</a:t>
            </a:r>
          </a:p>
          <a:p>
            <a:pPr marL="139700" indent="0">
              <a:buNone/>
            </a:pPr>
            <a:endParaRPr lang="es-ES" sz="1200" b="0" dirty="0"/>
          </a:p>
        </p:txBody>
      </p:sp>
    </p:spTree>
    <p:extLst>
      <p:ext uri="{BB962C8B-B14F-4D97-AF65-F5344CB8AC3E}">
        <p14:creationId xmlns:p14="http://schemas.microsoft.com/office/powerpoint/2010/main" val="3833464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77030C7-A62F-4FA3-BB28-1D4E84F2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Regra</a:t>
            </a:r>
            <a:r>
              <a:rPr lang="es-ES" dirty="0"/>
              <a:t> das 3 R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2006BC1-B278-4E0E-87B2-E9DA764EE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1490" y="1152475"/>
            <a:ext cx="5434781" cy="3416400"/>
          </a:xfrm>
        </p:spPr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r>
              <a:rPr lang="gl-ES" dirty="0"/>
              <a:t>Reducir</a:t>
            </a:r>
          </a:p>
          <a:p>
            <a:pPr marL="114300" indent="0">
              <a:buNone/>
            </a:pPr>
            <a:endParaRPr lang="gl-ES" dirty="0"/>
          </a:p>
          <a:p>
            <a:pPr>
              <a:buFont typeface="Arial" panose="020B0604020202020204" pitchFamily="34" charset="0"/>
              <a:buChar char="•"/>
            </a:pPr>
            <a:r>
              <a:rPr lang="gl-ES" b="0" dirty="0"/>
              <a:t>Evitar o consumo innecesario.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gl-ES" b="0" dirty="0"/>
              <a:t>Comprar só o que precisamos.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gl-ES" b="0" dirty="0"/>
              <a:t>Escoller produtos con menos embalaxe.</a:t>
            </a:r>
          </a:p>
          <a:p>
            <a:pPr>
              <a:buFont typeface="Arial" panose="020B0604020202020204" pitchFamily="34" charset="0"/>
              <a:buChar char="•"/>
            </a:pPr>
            <a:endParaRPr lang="gl-ES" b="0" dirty="0"/>
          </a:p>
          <a:p>
            <a:pPr marL="114300" indent="0">
              <a:buNone/>
            </a:pPr>
            <a:r>
              <a:rPr lang="gl-ES" dirty="0" err="1"/>
              <a:t>Reutilizar</a:t>
            </a:r>
            <a:endParaRPr lang="gl-ES" dirty="0"/>
          </a:p>
          <a:p>
            <a:pPr marL="114300" indent="0">
              <a:buNone/>
            </a:pPr>
            <a:endParaRPr lang="gl-ES" dirty="0"/>
          </a:p>
          <a:p>
            <a:pPr>
              <a:buFont typeface="Arial" panose="020B0604020202020204" pitchFamily="34" charset="0"/>
              <a:buChar char="•"/>
            </a:pPr>
            <a:r>
              <a:rPr lang="gl-ES" b="0" dirty="0"/>
              <a:t>Dar unha segunda vida aos obxectos.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gl-ES" b="0" dirty="0"/>
              <a:t>Reparar en lugar de tirar.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gl-ES" b="0" dirty="0"/>
              <a:t>Usar envases e bolsas varias veces.</a:t>
            </a:r>
          </a:p>
          <a:p>
            <a:pPr>
              <a:buFont typeface="Arial" panose="020B0604020202020204" pitchFamily="34" charset="0"/>
              <a:buChar char="•"/>
            </a:pPr>
            <a:endParaRPr lang="gl-ES" b="0" dirty="0"/>
          </a:p>
          <a:p>
            <a:pPr marL="114300" indent="0">
              <a:buNone/>
            </a:pPr>
            <a:r>
              <a:rPr lang="gl-ES" dirty="0"/>
              <a:t>Reciclar</a:t>
            </a:r>
          </a:p>
          <a:p>
            <a:pPr>
              <a:buFont typeface="Arial" panose="020B0604020202020204" pitchFamily="34" charset="0"/>
              <a:buChar char="•"/>
            </a:pPr>
            <a:endParaRPr lang="gl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gl-ES" b="0" dirty="0"/>
              <a:t>Separar correctamente os residuos.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gl-ES" b="0" dirty="0"/>
              <a:t>Depositar cada material no colector adecuado.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gl-ES" b="0" dirty="0"/>
              <a:t>Fomentar a reciclaxe como último recurso, tras reducir e </a:t>
            </a:r>
            <a:r>
              <a:rPr lang="gl-ES" b="0" dirty="0" err="1"/>
              <a:t>reutilizar</a:t>
            </a:r>
            <a:r>
              <a:rPr lang="gl-ES" b="0" dirty="0"/>
              <a:t>.</a:t>
            </a:r>
          </a:p>
          <a:p>
            <a:pPr marL="139700" indent="0">
              <a:buNone/>
            </a:pPr>
            <a:endParaRPr lang="es-ES" b="0" dirty="0"/>
          </a:p>
        </p:txBody>
      </p:sp>
    </p:spTree>
    <p:extLst>
      <p:ext uri="{BB962C8B-B14F-4D97-AF65-F5344CB8AC3E}">
        <p14:creationId xmlns:p14="http://schemas.microsoft.com/office/powerpoint/2010/main" val="4037862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3"/>
            <a:ext cx="9144003" cy="274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022" y="2150443"/>
            <a:ext cx="2332850" cy="257963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8"/>
          <p:cNvSpPr txBox="1"/>
          <p:nvPr/>
        </p:nvSpPr>
        <p:spPr>
          <a:xfrm>
            <a:off x="1333445" y="497470"/>
            <a:ext cx="3724275" cy="1429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Raleway Black"/>
                <a:ea typeface="Raleway Black"/>
                <a:cs typeface="Raleway Black"/>
                <a:sym typeface="Raleway Black"/>
              </a:rPr>
              <a:t>Mercado</a:t>
            </a:r>
            <a:endParaRPr sz="700" dirty="0"/>
          </a:p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l-ES" sz="3600" dirty="0">
                <a:solidFill>
                  <a:srgbClr val="FFFDFC"/>
                </a:solidFill>
                <a:latin typeface="Raleway"/>
                <a:sym typeface="Raleway"/>
              </a:rPr>
              <a:t>D</a:t>
            </a:r>
            <a:r>
              <a:rPr lang="en" sz="3600" dirty="0">
                <a:solidFill>
                  <a:srgbClr val="FFFDFC"/>
                </a:solidFill>
                <a:latin typeface="Raleway"/>
                <a:sym typeface="Raleway"/>
              </a:rPr>
              <a:t>e segunda man</a:t>
            </a:r>
            <a:endParaRPr sz="700" dirty="0"/>
          </a:p>
        </p:txBody>
      </p:sp>
      <p:cxnSp>
        <p:nvCxnSpPr>
          <p:cNvPr id="359" name="Google Shape;359;p38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0" name="Google Shape;360;p38"/>
          <p:cNvSpPr txBox="1"/>
          <p:nvPr/>
        </p:nvSpPr>
        <p:spPr>
          <a:xfrm>
            <a:off x="1333444" y="3052287"/>
            <a:ext cx="1018924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REFLEXIONA</a:t>
            </a:r>
            <a:endParaRPr sz="700" dirty="0"/>
          </a:p>
        </p:txBody>
      </p:sp>
      <p:sp>
        <p:nvSpPr>
          <p:cNvPr id="361" name="Google Shape;361;p38"/>
          <p:cNvSpPr txBox="1"/>
          <p:nvPr/>
        </p:nvSpPr>
        <p:spPr>
          <a:xfrm>
            <a:off x="1333444" y="3357087"/>
            <a:ext cx="4005471" cy="122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1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gl-ES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Por que é sostible mercar de segunda man?</a:t>
            </a:r>
          </a:p>
          <a:p>
            <a:pPr marL="171450" marR="0" lvl="1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gl-ES" sz="1000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Que </a:t>
            </a:r>
            <a:r>
              <a:rPr lang="gl-ES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tendas/mercados/plataformas de segunda man coñeces?</a:t>
            </a:r>
          </a:p>
          <a:p>
            <a:pPr marL="171450" marR="0" lvl="1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Conta a historia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dun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obxecto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usado </a:t>
            </a:r>
            <a:r>
              <a:rPr lang="es-ES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que uses.</a:t>
            </a:r>
            <a:endParaRPr lang="gl-ES" sz="1000" b="0" i="0" u="none" strike="noStrike" cap="none" dirty="0">
              <a:solidFill>
                <a:srgbClr val="FFFDF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gl-ES" sz="1000" b="0" i="0" u="none" strike="noStrike" cap="none" dirty="0">
              <a:solidFill>
                <a:srgbClr val="FFFDF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gl-ES" sz="1000" b="0" i="0" u="none" strike="noStrike" cap="none" dirty="0">
              <a:solidFill>
                <a:srgbClr val="FFFDF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7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A6DAA782-AC78-40A0-B64A-8B186169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Reparar é revolucionario</a:t>
            </a:r>
          </a:p>
        </p:txBody>
      </p:sp>
      <p:sp>
        <p:nvSpPr>
          <p:cNvPr id="8" name="Google Shape;361;p38">
            <a:extLst>
              <a:ext uri="{FF2B5EF4-FFF2-40B4-BE49-F238E27FC236}">
                <a16:creationId xmlns:a16="http://schemas.microsoft.com/office/drawing/2014/main" id="{C0C73BBD-87EE-4F60-8B6A-F01347CA5C06}"/>
              </a:ext>
            </a:extLst>
          </p:cNvPr>
          <p:cNvSpPr txBox="1"/>
          <p:nvPr/>
        </p:nvSpPr>
        <p:spPr>
          <a:xfrm>
            <a:off x="699264" y="1311405"/>
            <a:ext cx="6379961" cy="252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O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dereito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a reparar defende que as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persoas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consumidoras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deben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ter a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posibilidade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arranxar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os seus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propios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produtos ou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levalos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a reparar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con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facilidade,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sen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depender exclusivamente dos fabricantes. Isto implica que os produtos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deben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estar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deseñados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para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seren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duradeiros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reparables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, que se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dispoñan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pezas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de recambio, ferramentas e manuais, e que as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reparacións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sexan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accesibles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 económicas. Este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dereito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contribúe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a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reducir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os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residuos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, combater a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obsolescencia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programada e fomentar a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economía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local. </a:t>
            </a: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Neste contexto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xorden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iniciativas como os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Repair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Cafés,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espazos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comunitarios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onde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voluntarios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/as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axudan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a reparar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obxectos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estragados de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xeito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gratuíto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, promovendo a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reutilización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 a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aprendizaxe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práctica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000" dirty="0">
              <a:solidFill>
                <a:srgbClr val="FFFDF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ACTIVIDADE: 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Busca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un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produto que se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poida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reparar e outro que non.</a:t>
            </a:r>
            <a:endParaRPr lang="gl-ES" sz="1000" i="0" u="none" strike="noStrike" cap="none" dirty="0">
              <a:solidFill>
                <a:srgbClr val="FFFDF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gl-ES" sz="1000" b="0" i="0" u="none" strike="noStrike" cap="none" dirty="0">
              <a:solidFill>
                <a:srgbClr val="FFFDF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700" dirty="0"/>
          </a:p>
        </p:txBody>
      </p:sp>
    </p:spTree>
    <p:extLst>
      <p:ext uri="{BB962C8B-B14F-4D97-AF65-F5344CB8AC3E}">
        <p14:creationId xmlns:p14="http://schemas.microsoft.com/office/powerpoint/2010/main" val="2369888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8" name="Google Shape;198;p27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946" y="2947113"/>
            <a:ext cx="139062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782504" y="1065416"/>
            <a:ext cx="6156612" cy="1429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DFC"/>
                </a:solidFill>
                <a:latin typeface="Raleway Light"/>
                <a:ea typeface="Raleway Black"/>
                <a:cs typeface="Raleway Black"/>
                <a:sym typeface="Raleway Light"/>
              </a:rPr>
              <a:t>03 Que </a:t>
            </a:r>
            <a:r>
              <a:rPr lang="pt-BR" sz="3600" dirty="0">
                <a:solidFill>
                  <a:srgbClr val="FFFDFC"/>
                </a:solidFill>
                <a:latin typeface="Raleway Light"/>
                <a:ea typeface="Raleway Black"/>
                <a:cs typeface="Raleway Black"/>
                <a:sym typeface="Raleway Light"/>
              </a:rPr>
              <a:t>é a </a:t>
            </a:r>
            <a:r>
              <a:rPr lang="pt-BR" sz="3600" b="1" dirty="0">
                <a:solidFill>
                  <a:srgbClr val="FFFDFC"/>
                </a:solidFill>
                <a:latin typeface="Raleway Light"/>
                <a:ea typeface="Raleway Black"/>
                <a:cs typeface="Raleway Black"/>
                <a:sym typeface="Raleway Light"/>
              </a:rPr>
              <a:t>responsabilidade social corporativa (RSC) </a:t>
            </a:r>
            <a:r>
              <a:rPr lang="pt-BR" sz="3600" dirty="0">
                <a:solidFill>
                  <a:srgbClr val="FFFDFC"/>
                </a:solidFill>
                <a:latin typeface="Raleway Light"/>
                <a:ea typeface="Raleway Black"/>
                <a:cs typeface="Raleway Black"/>
                <a:sym typeface="Raleway Light"/>
              </a:rPr>
              <a:t>?</a:t>
            </a:r>
            <a:endParaRPr lang="pt-BR" sz="700" dirty="0"/>
          </a:p>
        </p:txBody>
      </p:sp>
      <p:sp>
        <p:nvSpPr>
          <p:cNvPr id="201" name="Google Shape;201;p27"/>
          <p:cNvSpPr txBox="1"/>
          <p:nvPr/>
        </p:nvSpPr>
        <p:spPr>
          <a:xfrm>
            <a:off x="885743" y="2494830"/>
            <a:ext cx="249163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Empresas que van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máis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alá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do beneficio.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810322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A6DAA782-AC78-40A0-B64A-8B186169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	RSC</a:t>
            </a:r>
          </a:p>
        </p:txBody>
      </p:sp>
      <p:sp>
        <p:nvSpPr>
          <p:cNvPr id="8" name="Google Shape;361;p38">
            <a:extLst>
              <a:ext uri="{FF2B5EF4-FFF2-40B4-BE49-F238E27FC236}">
                <a16:creationId xmlns:a16="http://schemas.microsoft.com/office/drawing/2014/main" id="{C0C73BBD-87EE-4F60-8B6A-F01347CA5C06}"/>
              </a:ext>
            </a:extLst>
          </p:cNvPr>
          <p:cNvSpPr txBox="1"/>
          <p:nvPr/>
        </p:nvSpPr>
        <p:spPr>
          <a:xfrm>
            <a:off x="1563328" y="1017725"/>
            <a:ext cx="6238569" cy="338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 responsabilidade social corporativa (RSC) é o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compromiso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voluntario que as empresas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asumen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para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actuar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de maneira ética e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responsable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, tendo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conta non só os seus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beneficios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económicos,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senón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tamén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o seu impacto social, ambiental e laboral.</a:t>
            </a: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Isto significa que unha empresa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con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RSC:</a:t>
            </a: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000" i="0" u="none" strike="noStrike" cap="none" dirty="0">
              <a:solidFill>
                <a:srgbClr val="FFFDF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71450" marR="0" lvl="1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Respecta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os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dereitos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das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persoas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traballadoras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171450" marR="0" lvl="1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Reduce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o impacto ambiental da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súa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actividade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(por exemplo, aforrando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enerxía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ou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reducindo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residuos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).</a:t>
            </a:r>
          </a:p>
          <a:p>
            <a:pPr marL="171450" marR="0" lvl="1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Colabora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desenvolvemento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da comunidade (apoio a iniciativas locais,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educación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, cultura…)</a:t>
            </a:r>
          </a:p>
          <a:p>
            <a:pPr marL="171450" marR="0" lvl="1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Aposta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pola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transparencia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 o comportamento ético.</a:t>
            </a: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000" dirty="0">
              <a:solidFill>
                <a:srgbClr val="FFFDF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 RSC pode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reflectirse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accións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como usar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materias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primas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sostibles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, apoiar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campañas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sociais,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mellorar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as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condicións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laborais ou evitar a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explotación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pt-BR" sz="100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persoas</a:t>
            </a:r>
            <a:r>
              <a:rPr lang="pt-BR" sz="100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 recursos noutros países.</a:t>
            </a: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000" b="1" dirty="0">
              <a:solidFill>
                <a:srgbClr val="FFFDF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ACTIVIDADE: 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Investiga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dúas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empresas: unha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sostible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 outra non. Compara.</a:t>
            </a:r>
            <a:endParaRPr lang="gl-ES" sz="1000" b="0" i="0" u="none" strike="noStrike" cap="none" dirty="0">
              <a:solidFill>
                <a:srgbClr val="FFFDF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700" dirty="0"/>
          </a:p>
        </p:txBody>
      </p:sp>
    </p:spTree>
    <p:extLst>
      <p:ext uri="{BB962C8B-B14F-4D97-AF65-F5344CB8AC3E}">
        <p14:creationId xmlns:p14="http://schemas.microsoft.com/office/powerpoint/2010/main" val="1136188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0"/>
          <p:cNvSpPr txBox="1"/>
          <p:nvPr/>
        </p:nvSpPr>
        <p:spPr>
          <a:xfrm>
            <a:off x="1511750" y="1757711"/>
            <a:ext cx="6120500" cy="49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Fin da UD6</a:t>
            </a:r>
            <a:endParaRPr sz="700" dirty="0"/>
          </a:p>
        </p:txBody>
      </p:sp>
      <p:sp>
        <p:nvSpPr>
          <p:cNvPr id="423" name="Google Shape;423;p40"/>
          <p:cNvSpPr txBox="1"/>
          <p:nvPr/>
        </p:nvSpPr>
        <p:spPr>
          <a:xfrm>
            <a:off x="1511750" y="3657725"/>
            <a:ext cx="6120500" cy="49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0" i="0" u="none" strike="noStrike" cap="none" dirty="0">
                <a:solidFill>
                  <a:srgbClr val="FFFDFC"/>
                </a:solidFill>
                <a:latin typeface="Raleway Black"/>
                <a:ea typeface="Raleway Black"/>
                <a:cs typeface="Raleway Black"/>
                <a:sym typeface="Raleway Black"/>
              </a:rPr>
              <a:t>Cultura financeira</a:t>
            </a:r>
            <a:endParaRPr sz="700" dirty="0"/>
          </a:p>
        </p:txBody>
      </p:sp>
      <p:sp>
        <p:nvSpPr>
          <p:cNvPr id="424" name="Google Shape;424;p40"/>
          <p:cNvSpPr/>
          <p:nvPr/>
        </p:nvSpPr>
        <p:spPr>
          <a:xfrm>
            <a:off x="7632250" y="1534035"/>
            <a:ext cx="3562537" cy="3504241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25" name="Google Shape;425;p40"/>
          <p:cNvSpPr/>
          <p:nvPr/>
        </p:nvSpPr>
        <p:spPr>
          <a:xfrm>
            <a:off x="-1705069" y="-1717955"/>
            <a:ext cx="3562537" cy="3504241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78"/>
            <a:ext cx="9144003" cy="327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333" y="131550"/>
            <a:ext cx="139062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 txBox="1"/>
          <p:nvPr/>
        </p:nvSpPr>
        <p:spPr>
          <a:xfrm>
            <a:off x="3622624" y="3590187"/>
            <a:ext cx="165303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ECONOMÍA SOCIAL</a:t>
            </a:r>
            <a:endParaRPr sz="700" dirty="0"/>
          </a:p>
        </p:txBody>
      </p:sp>
      <p:sp>
        <p:nvSpPr>
          <p:cNvPr id="169" name="Google Shape;169;p25"/>
          <p:cNvSpPr txBox="1"/>
          <p:nvPr/>
        </p:nvSpPr>
        <p:spPr>
          <a:xfrm>
            <a:off x="3622624" y="3930753"/>
            <a:ext cx="16530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 </a:t>
            </a:r>
            <a:r>
              <a:rPr lang="en-US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economía</a:t>
            </a:r>
            <a:r>
              <a:rPr lang="en-US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social. O </a:t>
            </a:r>
            <a:r>
              <a:rPr lang="en-US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consumo</a:t>
            </a:r>
            <a:r>
              <a:rPr lang="en-US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ético</a:t>
            </a:r>
            <a:r>
              <a:rPr lang="en-US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e </a:t>
            </a:r>
            <a:r>
              <a:rPr lang="en-US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responsable</a:t>
            </a:r>
            <a:endParaRPr lang="en-US" sz="700" dirty="0"/>
          </a:p>
        </p:txBody>
      </p:sp>
      <p:sp>
        <p:nvSpPr>
          <p:cNvPr id="170" name="Google Shape;170;p25"/>
          <p:cNvSpPr txBox="1"/>
          <p:nvPr/>
        </p:nvSpPr>
        <p:spPr>
          <a:xfrm>
            <a:off x="952418" y="3590187"/>
            <a:ext cx="165303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ETIQUETADO</a:t>
            </a:r>
            <a:endParaRPr sz="700" dirty="0"/>
          </a:p>
        </p:txBody>
      </p:sp>
      <p:sp>
        <p:nvSpPr>
          <p:cNvPr id="171" name="Google Shape;171;p25"/>
          <p:cNvSpPr txBox="1"/>
          <p:nvPr/>
        </p:nvSpPr>
        <p:spPr>
          <a:xfrm>
            <a:off x="952418" y="3930753"/>
            <a:ext cx="16530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O etiquetado verde, de sustentabilidade e de consumo </a:t>
            </a:r>
            <a:r>
              <a:rPr lang="pt-BR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enerxético</a:t>
            </a:r>
            <a:r>
              <a:rPr lang="pt-BR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r>
              <a:rPr lang="en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700" dirty="0"/>
          </a:p>
        </p:txBody>
      </p:sp>
      <p:sp>
        <p:nvSpPr>
          <p:cNvPr id="172" name="Google Shape;172;p25"/>
          <p:cNvSpPr txBox="1"/>
          <p:nvPr/>
        </p:nvSpPr>
        <p:spPr>
          <a:xfrm>
            <a:off x="6402672" y="3590187"/>
            <a:ext cx="1897239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RSC</a:t>
            </a:r>
            <a:endParaRPr sz="700" dirty="0"/>
          </a:p>
        </p:txBody>
      </p:sp>
      <p:sp>
        <p:nvSpPr>
          <p:cNvPr id="173" name="Google Shape;173;p25"/>
          <p:cNvSpPr txBox="1"/>
          <p:nvPr/>
        </p:nvSpPr>
        <p:spPr>
          <a:xfrm>
            <a:off x="6402672" y="3930753"/>
            <a:ext cx="165303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 </a:t>
            </a:r>
            <a:r>
              <a:rPr lang="en-US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responsabilidade</a:t>
            </a:r>
            <a:r>
              <a:rPr lang="en-US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social </a:t>
            </a:r>
            <a:r>
              <a:rPr lang="en-US" sz="1000" b="0" i="0" u="none" strike="noStrike" cap="none" dirty="0" err="1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corporativa</a:t>
            </a:r>
            <a:endParaRPr lang="en-US" sz="700" dirty="0"/>
          </a:p>
        </p:txBody>
      </p:sp>
      <p:sp>
        <p:nvSpPr>
          <p:cNvPr id="174" name="Google Shape;174;p25"/>
          <p:cNvSpPr txBox="1"/>
          <p:nvPr/>
        </p:nvSpPr>
        <p:spPr>
          <a:xfrm>
            <a:off x="952419" y="561488"/>
            <a:ext cx="4117096" cy="1429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Raleway Light"/>
                <a:ea typeface="Raleway Light"/>
                <a:cs typeface="Raleway Light"/>
                <a:sym typeface="Raleway Light"/>
              </a:rPr>
              <a:t>Tabla de</a:t>
            </a:r>
            <a:endParaRPr sz="700" dirty="0"/>
          </a:p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Raleway Black"/>
                <a:ea typeface="Raleway Black"/>
                <a:cs typeface="Raleway Black"/>
                <a:sym typeface="Raleway Black"/>
              </a:rPr>
              <a:t>Contidos</a:t>
            </a:r>
            <a:endParaRPr sz="700" dirty="0"/>
          </a:p>
        </p:txBody>
      </p:sp>
      <p:sp>
        <p:nvSpPr>
          <p:cNvPr id="175" name="Google Shape;175;p25"/>
          <p:cNvSpPr txBox="1"/>
          <p:nvPr/>
        </p:nvSpPr>
        <p:spPr>
          <a:xfrm>
            <a:off x="952419" y="2861827"/>
            <a:ext cx="973846" cy="57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>
                <a:solidFill>
                  <a:srgbClr val="FFFDFC"/>
                </a:solidFill>
                <a:latin typeface="Raleway Light"/>
                <a:ea typeface="Raleway Light"/>
                <a:cs typeface="Raleway Light"/>
                <a:sym typeface="Raleway Light"/>
              </a:rPr>
              <a:t>01.</a:t>
            </a:r>
            <a:endParaRPr sz="700"/>
          </a:p>
        </p:txBody>
      </p:sp>
      <p:sp>
        <p:nvSpPr>
          <p:cNvPr id="176" name="Google Shape;176;p25"/>
          <p:cNvSpPr txBox="1"/>
          <p:nvPr/>
        </p:nvSpPr>
        <p:spPr>
          <a:xfrm>
            <a:off x="3598154" y="2861827"/>
            <a:ext cx="973846" cy="57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>
                <a:solidFill>
                  <a:srgbClr val="FFFDFC"/>
                </a:solidFill>
                <a:latin typeface="Raleway Light"/>
                <a:ea typeface="Raleway Light"/>
                <a:cs typeface="Raleway Light"/>
                <a:sym typeface="Raleway Light"/>
              </a:rPr>
              <a:t>02.</a:t>
            </a:r>
            <a:endParaRPr sz="700"/>
          </a:p>
        </p:txBody>
      </p:sp>
      <p:sp>
        <p:nvSpPr>
          <p:cNvPr id="177" name="Google Shape;177;p25"/>
          <p:cNvSpPr txBox="1"/>
          <p:nvPr/>
        </p:nvSpPr>
        <p:spPr>
          <a:xfrm>
            <a:off x="6402672" y="2861827"/>
            <a:ext cx="973846" cy="57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>
                <a:solidFill>
                  <a:srgbClr val="FFFDFC"/>
                </a:solidFill>
                <a:latin typeface="Raleway Light"/>
                <a:ea typeface="Raleway Light"/>
                <a:cs typeface="Raleway Light"/>
                <a:sym typeface="Raleway Light"/>
              </a:rPr>
              <a:t>03.</a:t>
            </a:r>
            <a:endParaRPr sz="700"/>
          </a:p>
        </p:txBody>
      </p:sp>
      <p:cxnSp>
        <p:nvCxnSpPr>
          <p:cNvPr id="179" name="Google Shape;179;p25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F1E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345"/>
            <a:ext cx="9144000" cy="514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5638" y="405454"/>
            <a:ext cx="1887420" cy="261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0349" y="2088300"/>
            <a:ext cx="1843175" cy="26157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Google Shape;187;p26"/>
          <p:cNvGrpSpPr/>
          <p:nvPr/>
        </p:nvGrpSpPr>
        <p:grpSpPr>
          <a:xfrm>
            <a:off x="5048152" y="2088295"/>
            <a:ext cx="3689037" cy="962085"/>
            <a:chOff x="0" y="-152400"/>
            <a:chExt cx="9837433" cy="2565560"/>
          </a:xfrm>
        </p:grpSpPr>
        <p:sp>
          <p:nvSpPr>
            <p:cNvPr id="188" name="Google Shape;188;p26"/>
            <p:cNvSpPr txBox="1"/>
            <p:nvPr/>
          </p:nvSpPr>
          <p:spPr>
            <a:xfrm>
              <a:off x="0" y="-152400"/>
              <a:ext cx="9837433" cy="2068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0" i="0" u="none" strike="noStrike" cap="none" dirty="0">
                  <a:solidFill>
                    <a:srgbClr val="FFFDFC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Introducion</a:t>
              </a:r>
              <a:endParaRPr sz="700" dirty="0"/>
            </a:p>
          </p:txBody>
        </p:sp>
        <p:sp>
          <p:nvSpPr>
            <p:cNvPr id="189" name="Google Shape;189;p26"/>
            <p:cNvSpPr txBox="1"/>
            <p:nvPr/>
          </p:nvSpPr>
          <p:spPr>
            <a:xfrm>
              <a:off x="0" y="1781192"/>
              <a:ext cx="9050121" cy="631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AO CONSUMO E SUSTENTABILIDADE</a:t>
              </a:r>
              <a:endParaRPr sz="700" dirty="0"/>
            </a:p>
          </p:txBody>
        </p:sp>
      </p:grpSp>
      <p:cxnSp>
        <p:nvCxnSpPr>
          <p:cNvPr id="191" name="Google Shape;191;p26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8" name="Google Shape;198;p27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946" y="2947113"/>
            <a:ext cx="139062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885744" y="2112551"/>
            <a:ext cx="4991488" cy="1429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DFC"/>
                </a:solidFill>
                <a:latin typeface="Raleway Light"/>
                <a:ea typeface="Raleway Black"/>
                <a:cs typeface="Raleway Black"/>
                <a:sym typeface="Raleway Light"/>
              </a:rPr>
              <a:t>Que é o consumo?</a:t>
            </a:r>
          </a:p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Raleway Black"/>
                <a:ea typeface="Raleway Black"/>
                <a:cs typeface="Raleway Black"/>
                <a:sym typeface="Raleway Black"/>
              </a:rPr>
              <a:t>Consumo sustentable</a:t>
            </a:r>
            <a:endParaRPr sz="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lumOff val="2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8B42D35-EC0F-4D9B-A524-11BC80836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Consumo sustentable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E802698-5E99-468D-8432-C862ACB3E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7084616" cy="3416400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pt-BR" b="0" dirty="0"/>
              <a:t>É </a:t>
            </a:r>
            <a:r>
              <a:rPr lang="pt-BR" b="0" dirty="0" err="1"/>
              <a:t>aquel</a:t>
            </a:r>
            <a:r>
              <a:rPr lang="pt-BR" b="0" dirty="0"/>
              <a:t> tipo de consumo que busca </a:t>
            </a:r>
            <a:r>
              <a:rPr lang="pt-BR" b="0" dirty="0" err="1"/>
              <a:t>satisfacer</a:t>
            </a:r>
            <a:r>
              <a:rPr lang="pt-BR" b="0" dirty="0"/>
              <a:t> as </a:t>
            </a:r>
            <a:r>
              <a:rPr lang="pt-BR" b="0" dirty="0" err="1"/>
              <a:t>necesidades</a:t>
            </a:r>
            <a:r>
              <a:rPr lang="pt-BR" b="0" dirty="0"/>
              <a:t> </a:t>
            </a:r>
            <a:r>
              <a:rPr lang="pt-BR" b="0" dirty="0" err="1"/>
              <a:t>actuais</a:t>
            </a:r>
            <a:r>
              <a:rPr lang="pt-BR" b="0" dirty="0"/>
              <a:t> das </a:t>
            </a:r>
            <a:r>
              <a:rPr lang="pt-BR" b="0" dirty="0" err="1"/>
              <a:t>persoas</a:t>
            </a:r>
            <a:r>
              <a:rPr lang="pt-BR" b="0" dirty="0"/>
              <a:t> </a:t>
            </a:r>
            <a:r>
              <a:rPr lang="pt-BR" b="0" dirty="0" err="1"/>
              <a:t>sen</a:t>
            </a:r>
            <a:r>
              <a:rPr lang="pt-BR" b="0" dirty="0"/>
              <a:t> comprometer a capacidade das </a:t>
            </a:r>
            <a:r>
              <a:rPr lang="pt-BR" b="0" dirty="0" err="1"/>
              <a:t>xeracións</a:t>
            </a:r>
            <a:r>
              <a:rPr lang="pt-BR" b="0" dirty="0"/>
              <a:t> futuras para </a:t>
            </a:r>
            <a:r>
              <a:rPr lang="pt-BR" b="0" dirty="0" err="1"/>
              <a:t>satisfacer</a:t>
            </a:r>
            <a:r>
              <a:rPr lang="pt-BR" b="0" dirty="0"/>
              <a:t> as </a:t>
            </a:r>
            <a:r>
              <a:rPr lang="pt-BR" b="0" dirty="0" err="1"/>
              <a:t>súas</a:t>
            </a:r>
            <a:r>
              <a:rPr lang="pt-BR" b="0" dirty="0"/>
              <a:t> </a:t>
            </a:r>
            <a:r>
              <a:rPr lang="pt-BR" b="0" dirty="0" err="1"/>
              <a:t>propias</a:t>
            </a:r>
            <a:r>
              <a:rPr lang="pt-BR" b="0" dirty="0"/>
              <a:t>. Isto significa consumir de forma consciente e </a:t>
            </a:r>
            <a:r>
              <a:rPr lang="pt-BR" b="0" dirty="0" err="1"/>
              <a:t>responsable</a:t>
            </a:r>
            <a:r>
              <a:rPr lang="pt-BR" b="0" dirty="0"/>
              <a:t>, </a:t>
            </a:r>
            <a:r>
              <a:rPr lang="pt-BR" b="0" dirty="0" err="1"/>
              <a:t>reducindo</a:t>
            </a:r>
            <a:r>
              <a:rPr lang="pt-BR" b="0" dirty="0"/>
              <a:t> o impacto ambiental, social e económico das </a:t>
            </a:r>
            <a:r>
              <a:rPr lang="pt-BR" b="0" dirty="0" err="1"/>
              <a:t>nosas</a:t>
            </a:r>
            <a:r>
              <a:rPr lang="pt-BR" b="0" dirty="0"/>
              <a:t> </a:t>
            </a:r>
            <a:r>
              <a:rPr lang="pt-BR" b="0" dirty="0" err="1"/>
              <a:t>eleccións</a:t>
            </a:r>
            <a:r>
              <a:rPr lang="pt-BR" b="0" dirty="0"/>
              <a:t> de compra.</a:t>
            </a:r>
          </a:p>
          <a:p>
            <a:pPr marL="114300" indent="0">
              <a:buNone/>
            </a:pPr>
            <a:r>
              <a:rPr lang="pt-BR" b="0" dirty="0" err="1"/>
              <a:t>Inclúe</a:t>
            </a:r>
            <a:r>
              <a:rPr lang="pt-BR" b="0" dirty="0"/>
              <a:t> aspectos como:</a:t>
            </a:r>
          </a:p>
          <a:p>
            <a:pPr marL="114300" indent="0">
              <a:buNone/>
            </a:pPr>
            <a:endParaRPr lang="pt-BR" b="0" dirty="0"/>
          </a:p>
          <a:p>
            <a:pPr>
              <a:buSzPct val="50000"/>
            </a:pPr>
            <a:r>
              <a:rPr lang="pt-BR" b="0" dirty="0" err="1"/>
              <a:t>Escoller</a:t>
            </a:r>
            <a:r>
              <a:rPr lang="pt-BR" b="0" dirty="0"/>
              <a:t> produtos que </a:t>
            </a:r>
            <a:r>
              <a:rPr lang="pt-BR" b="0" dirty="0" err="1"/>
              <a:t>respecten</a:t>
            </a:r>
            <a:r>
              <a:rPr lang="pt-BR" b="0" dirty="0"/>
              <a:t> o </a:t>
            </a:r>
            <a:r>
              <a:rPr lang="pt-BR" b="0" dirty="0" err="1"/>
              <a:t>medio</a:t>
            </a:r>
            <a:r>
              <a:rPr lang="pt-BR" b="0" dirty="0"/>
              <a:t> ambiente (por exemplo, </a:t>
            </a:r>
            <a:r>
              <a:rPr lang="pt-BR" b="0" dirty="0" err="1"/>
              <a:t>con</a:t>
            </a:r>
            <a:r>
              <a:rPr lang="pt-BR" b="0" dirty="0"/>
              <a:t> etiquetas </a:t>
            </a:r>
            <a:r>
              <a:rPr lang="pt-BR" b="0" dirty="0" err="1"/>
              <a:t>ecolóxicas</a:t>
            </a:r>
            <a:r>
              <a:rPr lang="pt-BR" b="0" dirty="0"/>
              <a:t>).</a:t>
            </a:r>
          </a:p>
          <a:p>
            <a:pPr>
              <a:buSzPct val="50000"/>
            </a:pPr>
            <a:r>
              <a:rPr lang="pt-BR" b="0" dirty="0"/>
              <a:t>Apoiar empresas que </a:t>
            </a:r>
            <a:r>
              <a:rPr lang="pt-BR" b="0" dirty="0" err="1"/>
              <a:t>traten</a:t>
            </a:r>
            <a:r>
              <a:rPr lang="pt-BR" b="0" dirty="0"/>
              <a:t> </a:t>
            </a:r>
            <a:r>
              <a:rPr lang="pt-BR" b="0" dirty="0" err="1"/>
              <a:t>con</a:t>
            </a:r>
            <a:r>
              <a:rPr lang="pt-BR" b="0" dirty="0"/>
              <a:t> </a:t>
            </a:r>
            <a:r>
              <a:rPr lang="pt-BR" b="0" dirty="0" err="1"/>
              <a:t>xustiza</a:t>
            </a:r>
            <a:r>
              <a:rPr lang="pt-BR" b="0" dirty="0"/>
              <a:t> aos seus </a:t>
            </a:r>
            <a:r>
              <a:rPr lang="pt-BR" b="0" dirty="0" err="1"/>
              <a:t>traballadores</a:t>
            </a:r>
            <a:r>
              <a:rPr lang="pt-BR" b="0" dirty="0"/>
              <a:t> e </a:t>
            </a:r>
            <a:r>
              <a:rPr lang="pt-BR" b="0" dirty="0" err="1"/>
              <a:t>traballadoras</a:t>
            </a:r>
            <a:r>
              <a:rPr lang="pt-BR" b="0" dirty="0"/>
              <a:t>.</a:t>
            </a:r>
          </a:p>
          <a:p>
            <a:pPr>
              <a:buSzPct val="50000"/>
            </a:pPr>
            <a:r>
              <a:rPr lang="pt-BR" b="0" dirty="0" err="1"/>
              <a:t>Reducir</a:t>
            </a:r>
            <a:r>
              <a:rPr lang="pt-BR" b="0" dirty="0"/>
              <a:t> o </a:t>
            </a:r>
            <a:r>
              <a:rPr lang="pt-BR" b="0" dirty="0" err="1"/>
              <a:t>desperdicio</a:t>
            </a:r>
            <a:r>
              <a:rPr lang="pt-BR" b="0" dirty="0"/>
              <a:t>, reutilizar </a:t>
            </a:r>
            <a:r>
              <a:rPr lang="pt-BR" b="0" dirty="0" err="1"/>
              <a:t>obxectos</a:t>
            </a:r>
            <a:r>
              <a:rPr lang="pt-BR" b="0" dirty="0"/>
              <a:t> e reciclar materiais.</a:t>
            </a:r>
          </a:p>
          <a:p>
            <a:pPr>
              <a:buSzPct val="50000"/>
            </a:pPr>
            <a:r>
              <a:rPr lang="pt-BR" b="0" dirty="0"/>
              <a:t>Priorizar produtos locais, de </a:t>
            </a:r>
            <a:r>
              <a:rPr lang="pt-BR" b="0" dirty="0" err="1"/>
              <a:t>tempada</a:t>
            </a:r>
            <a:r>
              <a:rPr lang="pt-BR" b="0" dirty="0"/>
              <a:t> e de comercio </a:t>
            </a:r>
            <a:r>
              <a:rPr lang="pt-BR" b="0" dirty="0" err="1"/>
              <a:t>xusto</a:t>
            </a:r>
            <a:r>
              <a:rPr lang="pt-BR" b="0" dirty="0"/>
              <a:t>.</a:t>
            </a:r>
          </a:p>
          <a:p>
            <a:pPr>
              <a:buSzPct val="50000"/>
            </a:pPr>
            <a:endParaRPr lang="pt-BR" b="0" dirty="0"/>
          </a:p>
          <a:p>
            <a:pPr marL="114300" indent="0">
              <a:buNone/>
            </a:pPr>
            <a:r>
              <a:rPr lang="pt-BR" b="0" dirty="0" err="1"/>
              <a:t>En</a:t>
            </a:r>
            <a:r>
              <a:rPr lang="pt-BR" b="0" dirty="0"/>
              <a:t> resumo, consumir </a:t>
            </a:r>
            <a:r>
              <a:rPr lang="pt-BR" b="0" dirty="0" err="1"/>
              <a:t>sustentablemente</a:t>
            </a:r>
            <a:r>
              <a:rPr lang="pt-BR" b="0" dirty="0"/>
              <a:t> é pensar antes de mercar, </a:t>
            </a:r>
            <a:r>
              <a:rPr lang="pt-BR" b="0" dirty="0" err="1"/>
              <a:t>preguntarse</a:t>
            </a:r>
            <a:r>
              <a:rPr lang="pt-BR" b="0" dirty="0"/>
              <a:t> de onde </a:t>
            </a:r>
            <a:r>
              <a:rPr lang="pt-BR" b="0" dirty="0" err="1"/>
              <a:t>vén</a:t>
            </a:r>
            <a:r>
              <a:rPr lang="pt-BR" b="0" dirty="0"/>
              <a:t> o que compramos, como se fixo e cal será o seu impacto </a:t>
            </a:r>
            <a:r>
              <a:rPr lang="pt-BR" b="0" dirty="0" err="1"/>
              <a:t>cando</a:t>
            </a:r>
            <a:r>
              <a:rPr lang="pt-BR" b="0" dirty="0"/>
              <a:t> </a:t>
            </a:r>
            <a:r>
              <a:rPr lang="pt-BR" b="0" dirty="0" err="1"/>
              <a:t>xa</a:t>
            </a:r>
            <a:r>
              <a:rPr lang="pt-BR" b="0" dirty="0"/>
              <a:t> non o usemos.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0136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866" y="-212725"/>
            <a:ext cx="5089386" cy="323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/>
          <p:nvPr/>
        </p:nvSpPr>
        <p:spPr>
          <a:xfrm>
            <a:off x="888014" y="1936016"/>
            <a:ext cx="2091627" cy="2057400"/>
          </a:xfrm>
          <a:custGeom>
            <a:avLst/>
            <a:gdLst/>
            <a:ahLst/>
            <a:cxnLst/>
            <a:rect l="l" t="t" r="r" b="b"/>
            <a:pathLst>
              <a:path w="4183253" h="4114800" extrusionOk="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8" name="Google Shape;208;p28"/>
          <p:cNvSpPr/>
          <p:nvPr/>
        </p:nvSpPr>
        <p:spPr>
          <a:xfrm rot="-473455">
            <a:off x="1012092" y="2891687"/>
            <a:ext cx="3020012" cy="2015858"/>
          </a:xfrm>
          <a:custGeom>
            <a:avLst/>
            <a:gdLst/>
            <a:ahLst/>
            <a:cxnLst/>
            <a:rect l="l" t="t" r="r" b="b"/>
            <a:pathLst>
              <a:path w="6040023" h="4031716" extrusionOk="0">
                <a:moveTo>
                  <a:pt x="0" y="0"/>
                </a:moveTo>
                <a:lnTo>
                  <a:pt x="6040023" y="0"/>
                </a:lnTo>
                <a:lnTo>
                  <a:pt x="6040023" y="4031716"/>
                </a:lnTo>
                <a:lnTo>
                  <a:pt x="0" y="4031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9" name="Google Shape;209;p28"/>
          <p:cNvSpPr txBox="1"/>
          <p:nvPr/>
        </p:nvSpPr>
        <p:spPr>
          <a:xfrm>
            <a:off x="798192" y="170923"/>
            <a:ext cx="2650320" cy="214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Vídeo </a:t>
            </a:r>
            <a:r>
              <a:rPr lang="en" sz="3600" b="1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A historia das cousas</a:t>
            </a:r>
            <a:endParaRPr sz="700" dirty="0"/>
          </a:p>
        </p:txBody>
      </p:sp>
      <p:sp>
        <p:nvSpPr>
          <p:cNvPr id="210" name="Google Shape;210;p28"/>
          <p:cNvSpPr txBox="1"/>
          <p:nvPr/>
        </p:nvSpPr>
        <p:spPr>
          <a:xfrm>
            <a:off x="4572000" y="2968716"/>
            <a:ext cx="2292063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l-ES" sz="700" dirty="0">
                <a:hlinkClick r:id="rId6"/>
              </a:rPr>
              <a:t>https://youtu.be/e2RmuPW9Vc4?si=7zi_yxwt74fC-4IC</a:t>
            </a:r>
            <a:endParaRPr lang="gl-ES" sz="700" dirty="0"/>
          </a:p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sp>
        <p:nvSpPr>
          <p:cNvPr id="211" name="Google Shape;211;p28"/>
          <p:cNvSpPr txBox="1"/>
          <p:nvPr/>
        </p:nvSpPr>
        <p:spPr>
          <a:xfrm>
            <a:off x="4572000" y="3375250"/>
            <a:ext cx="21615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Cal é a idea que quere transmitir o vídeo?</a:t>
            </a:r>
          </a:p>
          <a:p>
            <a:pPr marL="1714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000" dirty="0">
                <a:solidFill>
                  <a:srgbClr val="FFFDFC"/>
                </a:solidFill>
                <a:latin typeface="Raleway"/>
                <a:sym typeface="Raleway"/>
              </a:rPr>
              <a:t>Qué reflexións sacaches?</a:t>
            </a:r>
            <a:endParaRPr sz="700" dirty="0"/>
          </a:p>
        </p:txBody>
      </p:sp>
      <p:sp>
        <p:nvSpPr>
          <p:cNvPr id="212" name="Google Shape;212;p28"/>
          <p:cNvSpPr/>
          <p:nvPr/>
        </p:nvSpPr>
        <p:spPr>
          <a:xfrm>
            <a:off x="7492713" y="1963828"/>
            <a:ext cx="2091627" cy="2057400"/>
          </a:xfrm>
          <a:custGeom>
            <a:avLst/>
            <a:gdLst/>
            <a:ahLst/>
            <a:cxnLst/>
            <a:rect l="l" t="t" r="r" b="b"/>
            <a:pathLst>
              <a:path w="4183253" h="4114800" extrusionOk="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214" name="Google Shape;214;p28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53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6325" y="-66675"/>
            <a:ext cx="6176051" cy="527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1500" y="3602521"/>
            <a:ext cx="1856800" cy="205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1500" y="-824929"/>
            <a:ext cx="1856800" cy="205325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9"/>
          <p:cNvSpPr txBox="1"/>
          <p:nvPr/>
        </p:nvSpPr>
        <p:spPr>
          <a:xfrm>
            <a:off x="5686425" y="1192304"/>
            <a:ext cx="3096240" cy="145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Debate</a:t>
            </a:r>
            <a:endParaRPr sz="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 u="none" strike="noStrike" cap="none" dirty="0">
                <a:solidFill>
                  <a:srgbClr val="FFFDFC"/>
                </a:solidFill>
                <a:latin typeface="Raleway Black"/>
                <a:ea typeface="Raleway Black"/>
                <a:cs typeface="Raleway Black"/>
                <a:sym typeface="Raleway Black"/>
              </a:rPr>
              <a:t>Consumimos máis do necesario?</a:t>
            </a:r>
            <a:endParaRPr sz="700" dirty="0"/>
          </a:p>
        </p:txBody>
      </p:sp>
      <p:sp>
        <p:nvSpPr>
          <p:cNvPr id="223" name="Google Shape;223;p29"/>
          <p:cNvSpPr txBox="1"/>
          <p:nvPr/>
        </p:nvSpPr>
        <p:spPr>
          <a:xfrm>
            <a:off x="5686425" y="2673441"/>
            <a:ext cx="2292063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RESPONDE</a:t>
            </a:r>
            <a:endParaRPr sz="700" dirty="0"/>
          </a:p>
        </p:txBody>
      </p:sp>
      <p:sp>
        <p:nvSpPr>
          <p:cNvPr id="224" name="Google Shape;224;p29"/>
          <p:cNvSpPr txBox="1"/>
          <p:nvPr/>
        </p:nvSpPr>
        <p:spPr>
          <a:xfrm>
            <a:off x="5686425" y="3079975"/>
            <a:ext cx="25353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1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Somos conscientes do que é a nosa pegada?</a:t>
            </a:r>
          </a:p>
          <a:p>
            <a:pPr marL="171450" marR="0" lvl="1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000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Cal é o impacto ecolóxico das nosas accións?</a:t>
            </a:r>
            <a:r>
              <a:rPr lang="en" sz="1000" b="0" i="0" u="none" strike="noStrike" cap="none" dirty="0">
                <a:solidFill>
                  <a:srgbClr val="FFFDF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700" dirty="0"/>
          </a:p>
        </p:txBody>
      </p:sp>
      <p:cxnSp>
        <p:nvCxnSpPr>
          <p:cNvPr id="226" name="Google Shape;226;p29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F1E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411" y="-3305800"/>
            <a:ext cx="6045314" cy="587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225" y="2088300"/>
            <a:ext cx="1869125" cy="263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2174" y="442743"/>
            <a:ext cx="1834350" cy="255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9575" y="2998050"/>
            <a:ext cx="1512085" cy="1678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30"/>
          <p:cNvGrpSpPr/>
          <p:nvPr/>
        </p:nvGrpSpPr>
        <p:grpSpPr>
          <a:xfrm>
            <a:off x="5048152" y="2088295"/>
            <a:ext cx="3689037" cy="1199073"/>
            <a:chOff x="0" y="-152400"/>
            <a:chExt cx="9837433" cy="3197528"/>
          </a:xfrm>
        </p:grpSpPr>
        <p:sp>
          <p:nvSpPr>
            <p:cNvPr id="236" name="Google Shape;236;p30"/>
            <p:cNvSpPr txBox="1"/>
            <p:nvPr/>
          </p:nvSpPr>
          <p:spPr>
            <a:xfrm>
              <a:off x="0" y="-152400"/>
              <a:ext cx="9837433" cy="1969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0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Impacto </a:t>
              </a:r>
              <a:r>
                <a:rPr lang="en" sz="2400" b="1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ambiental e social do consumo</a:t>
              </a:r>
              <a:endParaRPr sz="700" dirty="0"/>
            </a:p>
          </p:txBody>
        </p:sp>
        <p:sp>
          <p:nvSpPr>
            <p:cNvPr id="237" name="Google Shape;237;p30"/>
            <p:cNvSpPr txBox="1"/>
            <p:nvPr/>
          </p:nvSpPr>
          <p:spPr>
            <a:xfrm>
              <a:off x="0" y="1781192"/>
              <a:ext cx="9050121" cy="1263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Que é a pegada ecolóxica? A obsolescencia programada ou a desigualdade social?</a:t>
              </a:r>
              <a:r>
                <a:rPr lang="en" sz="1100" b="1" i="0" u="none" strike="noStrike" cap="none" dirty="0">
                  <a:solidFill>
                    <a:srgbClr val="FFFDFC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endParaRPr sz="700" dirty="0"/>
            </a:p>
          </p:txBody>
        </p:sp>
      </p:grpSp>
      <p:cxnSp>
        <p:nvCxnSpPr>
          <p:cNvPr id="239" name="Google Shape;239;p30"/>
          <p:cNvCxnSpPr/>
          <p:nvPr/>
        </p:nvCxnSpPr>
        <p:spPr>
          <a:xfrm>
            <a:off x="514350" y="514350"/>
            <a:ext cx="15777" cy="2757608"/>
          </a:xfrm>
          <a:prstGeom prst="straightConnector1">
            <a:avLst/>
          </a:prstGeom>
          <a:noFill/>
          <a:ln w="19050" cap="flat" cmpd="sng">
            <a:solidFill>
              <a:srgbClr val="FFFDF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40" name="Google Shape;240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378" y="1311178"/>
            <a:ext cx="679475" cy="98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FFFDFC"/>
      </a:dk1>
      <a:lt1>
        <a:srgbClr val="111F1E"/>
      </a:lt1>
      <a:dk2>
        <a:srgbClr val="FFFDFC"/>
      </a:dk2>
      <a:lt2>
        <a:srgbClr val="009F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1617</Words>
  <Application>Microsoft Office PowerPoint</Application>
  <PresentationFormat>Presentación en pantalla (16:9)</PresentationFormat>
  <Paragraphs>209</Paragraphs>
  <Slides>27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34" baseType="lpstr">
      <vt:lpstr>Raleway Light</vt:lpstr>
      <vt:lpstr>Calibri</vt:lpstr>
      <vt:lpstr>Arial</vt:lpstr>
      <vt:lpstr>Raleway</vt:lpstr>
      <vt:lpstr>Raleway Black</vt:lpstr>
      <vt:lpstr>Simple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Consumo sustentable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Etiquetado</vt:lpstr>
      <vt:lpstr>Presentación de PowerPoint</vt:lpstr>
      <vt:lpstr>Presentación de PowerPoint</vt:lpstr>
      <vt:lpstr>Presentación de PowerPoint</vt:lpstr>
      <vt:lpstr>Consumo de proximidade</vt:lpstr>
      <vt:lpstr>Consumo de proximidade</vt:lpstr>
      <vt:lpstr>Consumo de proximidade</vt:lpstr>
      <vt:lpstr>Presentación de PowerPoint</vt:lpstr>
      <vt:lpstr>Diferenza economía circular e lineal</vt:lpstr>
      <vt:lpstr>Regra das 3 R</vt:lpstr>
      <vt:lpstr>Presentación de PowerPoint</vt:lpstr>
      <vt:lpstr>Reparar é revolucionario</vt:lpstr>
      <vt:lpstr>Presentación de PowerPoint</vt:lpstr>
      <vt:lpstr> RSC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María Elena</cp:lastModifiedBy>
  <cp:revision>9</cp:revision>
  <dcterms:modified xsi:type="dcterms:W3CDTF">2025-05-31T11:19:46Z</dcterms:modified>
</cp:coreProperties>
</file>